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92" r:id="rId4"/>
    <p:sldId id="258" r:id="rId5"/>
    <p:sldId id="259" r:id="rId6"/>
    <p:sldId id="260" r:id="rId7"/>
    <p:sldId id="262" r:id="rId8"/>
    <p:sldId id="263" r:id="rId9"/>
    <p:sldId id="264" r:id="rId10"/>
    <p:sldId id="288" r:id="rId11"/>
    <p:sldId id="290" r:id="rId12"/>
    <p:sldId id="266" r:id="rId13"/>
    <p:sldId id="289" r:id="rId14"/>
    <p:sldId id="291" r:id="rId15"/>
    <p:sldId id="347" r:id="rId16"/>
    <p:sldId id="282" r:id="rId17"/>
    <p:sldId id="278" r:id="rId18"/>
    <p:sldId id="277" r:id="rId19"/>
    <p:sldId id="269" r:id="rId20"/>
    <p:sldId id="348" r:id="rId21"/>
    <p:sldId id="349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7" r:id="rId32"/>
    <p:sldId id="308" r:id="rId33"/>
    <p:sldId id="309" r:id="rId34"/>
    <p:sldId id="310" r:id="rId35"/>
    <p:sldId id="313" r:id="rId36"/>
    <p:sldId id="314" r:id="rId37"/>
    <p:sldId id="317" r:id="rId38"/>
    <p:sldId id="318" r:id="rId39"/>
    <p:sldId id="319" r:id="rId40"/>
    <p:sldId id="320" r:id="rId41"/>
    <p:sldId id="322" r:id="rId42"/>
    <p:sldId id="323" r:id="rId43"/>
    <p:sldId id="324" r:id="rId4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7" autoAdjust="0"/>
    <p:restoredTop sz="94660"/>
  </p:normalViewPr>
  <p:slideViewPr>
    <p:cSldViewPr>
      <p:cViewPr varScale="1">
        <p:scale>
          <a:sx n="71" d="100"/>
          <a:sy n="71" d="100"/>
        </p:scale>
        <p:origin x="106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B7ECB1D-B356-4EF1-94E6-1F048BD7F2A4}" type="datetimeFigureOut">
              <a:rPr lang="ru-RU"/>
              <a:pPr>
                <a:defRPr/>
              </a:pPr>
              <a:t>20.12.2017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7E3B51B-A27F-415A-8CD8-B5C7BC16AB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146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3A6F0D0-9CBB-4430-99EB-FD5E2320A890}" type="slidenum">
              <a:rPr lang="ru-RU" altLang="en-US"/>
              <a:pPr/>
              <a:t>22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65066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43E54-3075-4BA0-B771-216E250894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212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43770-0D5C-4008-A13D-785B736974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481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AB395-EDB9-4062-BEFF-B46A515DE2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9869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6032297-83BE-464E-A60E-F9029A36A7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0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A7BBE-BF43-43C4-A740-7D668A651F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486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33CF0-E220-499F-A9B9-3958890565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488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17571-B275-4FB3-A02D-4CFCBB3C0F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594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5517A-0CAF-4750-BD7B-B32665CB37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308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42D45-6594-469E-BF51-2FD4D903D3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9922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53F08-299B-4183-B111-FBF437FDEB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884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763B-60CF-411E-A7A2-230762A8A8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7798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5FA6A-E9F6-4FB2-BD48-5D8D475813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7619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1ABACDF-8268-4F1C-B1DB-A02739D980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iaar@inbox.ru" TargetMode="External"/><Relationship Id="rId2" Type="http://schemas.openxmlformats.org/officeDocument/2006/relationships/hyperlink" Target="mailto:sopuev@mail.ru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00213"/>
            <a:ext cx="9036050" cy="1900237"/>
          </a:xfrm>
        </p:spPr>
        <p:txBody>
          <a:bodyPr anchor="ctr"/>
          <a:lstStyle/>
          <a:p>
            <a:pPr eaLnBrk="1" hangingPunct="1"/>
            <a:r>
              <a:rPr lang="ru-RU" altLang="ru-RU" sz="3200" b="1">
                <a:solidFill>
                  <a:srgbClr val="FF0000"/>
                </a:solidFill>
              </a:rPr>
              <a:t>Система обеспечения качества образования в Кыргызской Республике</a:t>
            </a:r>
            <a:endParaRPr lang="ru-RU" altLang="ru-RU" sz="4800" b="1">
              <a:solidFill>
                <a:srgbClr val="FF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r>
              <a:rPr lang="ru-RU" altLang="ru-RU"/>
              <a:t>Бегалиев У.Т., Международный университет инновационных технологий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0775"/>
            <a:ext cx="8504238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altLang="ru-RU" sz="2000" dirty="0"/>
              <a:t>Закон Кыргызской Республики «О внесении изменений в Закон Кыргызской Республики «Об образовании» от 23.05.2017 г., №84</a:t>
            </a:r>
          </a:p>
          <a:p>
            <a:pPr eaLnBrk="1" hangingPunct="1">
              <a:buFontTx/>
              <a:buNone/>
              <a:defRPr/>
            </a:pPr>
            <a:r>
              <a:rPr lang="ru-RU" altLang="ru-RU" sz="2000" dirty="0"/>
              <a:t> Изменения были внесены в статью 40:</a:t>
            </a:r>
          </a:p>
          <a:p>
            <a:pPr>
              <a:defRPr/>
            </a:pPr>
            <a:r>
              <a:rPr lang="ru-RU" sz="2000" dirty="0"/>
              <a:t>При этом образовательные организации, реализующие образовательные программы основного и среднего общего образования, начального и среднего профессионального образования могут проходить институциональную и (или) программную аккредитацию </a:t>
            </a:r>
            <a:r>
              <a:rPr lang="ru-RU" sz="2000" dirty="0">
                <a:solidFill>
                  <a:srgbClr val="FF0000"/>
                </a:solidFill>
              </a:rPr>
              <a:t>в уполномоченном государственном органе в области образования </a:t>
            </a:r>
            <a:r>
              <a:rPr lang="ru-RU" sz="2000" dirty="0"/>
              <a:t>в порядке, установленном Правительством Кыргызской Республики.</a:t>
            </a:r>
          </a:p>
          <a:p>
            <a:pPr>
              <a:defRPr/>
            </a:pPr>
            <a:r>
              <a:rPr lang="ru-RU" sz="2000" dirty="0"/>
              <a:t>Аккредитация образовательных организаций независимо от форм собственности и ведомственной принадлежности осуществляется на основании их письменного заявления сроком на 5 лет </a:t>
            </a:r>
            <a:r>
              <a:rPr lang="ru-RU" sz="2000" dirty="0" err="1"/>
              <a:t>аккредитационными</a:t>
            </a:r>
            <a:r>
              <a:rPr lang="ru-RU" sz="2000" dirty="0"/>
              <a:t> агентствами, деятельность которых была признана в порядке, установленном законодательством в области образования Кыргызской Республики </a:t>
            </a:r>
            <a:r>
              <a:rPr lang="ru-RU" sz="2000" dirty="0">
                <a:solidFill>
                  <a:srgbClr val="FF0000"/>
                </a:solidFill>
              </a:rPr>
              <a:t>или уполномоченным государственным органом в области образования</a:t>
            </a:r>
            <a:r>
              <a:rPr lang="ru-RU" sz="2000" dirty="0"/>
              <a:t>."</a:t>
            </a:r>
          </a:p>
          <a:p>
            <a:pPr marL="0" indent="0" eaLnBrk="1" hangingPunct="1">
              <a:buFontTx/>
              <a:buNone/>
              <a:defRPr/>
            </a:pPr>
            <a:endParaRPr lang="ru-RU" altLang="ru-RU" sz="2000" dirty="0"/>
          </a:p>
        </p:txBody>
      </p:sp>
      <p:sp>
        <p:nvSpPr>
          <p:cNvPr id="13315" name="Rectangle 2"/>
          <p:cNvSpPr txBox="1">
            <a:spLocks noChangeArrowheads="1"/>
          </p:cNvSpPr>
          <p:nvPr/>
        </p:nvSpPr>
        <p:spPr bwMode="auto">
          <a:xfrm>
            <a:off x="323850" y="115888"/>
            <a:ext cx="8434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ЗАКОНОДАТЕЛЬНАЯ ОСНОВА ВНЕДРЕНИЯ НЕЗАВИСИМОЙ АККРЕДИТАЦИИ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0775"/>
            <a:ext cx="8504238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altLang="ru-RU" sz="2000" dirty="0"/>
              <a:t>Выдержки из статьи 40 Закона КР «Об образовании»:</a:t>
            </a:r>
          </a:p>
          <a:p>
            <a:pPr>
              <a:defRPr/>
            </a:pPr>
            <a:r>
              <a:rPr lang="ru-RU" sz="2000" dirty="0" err="1">
                <a:solidFill>
                  <a:srgbClr val="FF0000"/>
                </a:solidFill>
              </a:rPr>
              <a:t>Аккредитационные</a:t>
            </a:r>
            <a:r>
              <a:rPr lang="ru-RU" sz="2000" dirty="0">
                <a:solidFill>
                  <a:srgbClr val="FF0000"/>
                </a:solidFill>
              </a:rPr>
              <a:t> агентства</a:t>
            </a:r>
            <a:r>
              <a:rPr lang="ru-RU" sz="2000" dirty="0"/>
              <a:t>, осуществляющие аккредитацию образовательных организаций, создаются в форме </a:t>
            </a:r>
            <a:r>
              <a:rPr lang="ru-RU" sz="2000" dirty="0">
                <a:solidFill>
                  <a:srgbClr val="FF0000"/>
                </a:solidFill>
              </a:rPr>
              <a:t>негосударственных, некоммерческих организаций</a:t>
            </a:r>
            <a:r>
              <a:rPr lang="ru-RU" sz="2000" dirty="0"/>
              <a:t>.</a:t>
            </a:r>
          </a:p>
          <a:p>
            <a:pPr>
              <a:defRPr/>
            </a:pPr>
            <a:r>
              <a:rPr lang="ru-RU" sz="2000" dirty="0"/>
              <a:t>Финансирование деятельности </a:t>
            </a:r>
            <a:r>
              <a:rPr lang="ru-RU" sz="2000" dirty="0" err="1"/>
              <a:t>аккредитационных</a:t>
            </a:r>
            <a:r>
              <a:rPr lang="ru-RU" sz="2000" dirty="0"/>
              <a:t> агентств осуществляется преимущественно за счет </a:t>
            </a:r>
            <a:r>
              <a:rPr lang="ru-RU" sz="2000" dirty="0" err="1"/>
              <a:t>аккредитационных</a:t>
            </a:r>
            <a:r>
              <a:rPr lang="ru-RU" sz="2000" dirty="0"/>
              <a:t> сборов, взимаемых с образовательных организаций и других источников, не запрещенных законодательством Кыргызской Республики.</a:t>
            </a:r>
          </a:p>
          <a:p>
            <a:pPr>
              <a:defRPr/>
            </a:pPr>
            <a:r>
              <a:rPr lang="ru-RU" sz="2000" dirty="0"/>
              <a:t>При уполномоченном государственном органе в области образования Кыргызской Республики и под председательством его руководителя создается </a:t>
            </a:r>
            <a:r>
              <a:rPr lang="ru-RU" sz="2000" b="1" dirty="0">
                <a:solidFill>
                  <a:srgbClr val="FF0000"/>
                </a:solidFill>
              </a:rPr>
              <a:t>Национальный </a:t>
            </a:r>
            <a:r>
              <a:rPr lang="ru-RU" sz="2000" b="1" dirty="0" err="1">
                <a:solidFill>
                  <a:srgbClr val="FF0000"/>
                </a:solidFill>
              </a:rPr>
              <a:t>аккредитационный</a:t>
            </a:r>
            <a:r>
              <a:rPr lang="ru-RU" sz="2000" b="1" dirty="0">
                <a:solidFill>
                  <a:srgbClr val="FF0000"/>
                </a:solidFill>
              </a:rPr>
              <a:t> совет</a:t>
            </a:r>
            <a:r>
              <a:rPr lang="ru-RU" sz="2000" dirty="0"/>
              <a:t>, функционирующий на общественных началах, являющийся консультативно-совещательным органом, созданным для коллегиального и гласного рассмотрения вопроса о признании деятельности </a:t>
            </a:r>
            <a:r>
              <a:rPr lang="ru-RU" sz="2000" dirty="0" err="1"/>
              <a:t>аккредитационнных</a:t>
            </a:r>
            <a:r>
              <a:rPr lang="ru-RU" sz="2000" dirty="0"/>
              <a:t> агентств.</a:t>
            </a:r>
          </a:p>
          <a:p>
            <a:pPr marL="0" indent="0" eaLnBrk="1" hangingPunct="1">
              <a:buFontTx/>
              <a:buNone/>
              <a:defRPr/>
            </a:pPr>
            <a:endParaRPr lang="ru-RU" altLang="ru-RU" sz="2000" dirty="0"/>
          </a:p>
        </p:txBody>
      </p:sp>
      <p:sp>
        <p:nvSpPr>
          <p:cNvPr id="14339" name="Rectangle 2"/>
          <p:cNvSpPr txBox="1">
            <a:spLocks noChangeArrowheads="1"/>
          </p:cNvSpPr>
          <p:nvPr/>
        </p:nvSpPr>
        <p:spPr bwMode="auto">
          <a:xfrm>
            <a:off x="323850" y="115888"/>
            <a:ext cx="8434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ЗАКОНОДАТЕЛЬНАЯ ОСНОВА ВНЕДРЕНИЯ НЕЗАВИСИМОЙ АККРЕДИТАЦИИ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>
                <a:solidFill>
                  <a:srgbClr val="FF0000"/>
                </a:solidFill>
              </a:rPr>
              <a:t>Подзаконные акты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5257800"/>
          </a:xfrm>
        </p:spPr>
        <p:txBody>
          <a:bodyPr/>
          <a:lstStyle/>
          <a:p>
            <a:pPr eaLnBrk="1" hangingPunct="1"/>
            <a:r>
              <a:rPr lang="ru-RU" altLang="ru-RU" sz="2000" b="1"/>
              <a:t>Положение о Национальном аккредитационном совете при уполномоченном государственном органе в области образования </a:t>
            </a:r>
            <a:r>
              <a:rPr lang="ru-RU" altLang="ru-RU" sz="2000"/>
              <a:t>(утверждено Постановлением Правительства КР от 4.08.2014г., №438);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/>
              <a:t>Положение о порядке признания аккредитационных агентств в области образования </a:t>
            </a:r>
            <a:r>
              <a:rPr lang="ru-RU" altLang="ru-RU" sz="2000"/>
              <a:t>(утверждено Постановлением Правительства КР от 29.09.2015, №670);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/>
              <a:t>Положение о порядке аккредитации образовательных организаций и программ </a:t>
            </a:r>
            <a:r>
              <a:rPr lang="ru-RU" altLang="ru-RU" sz="2000"/>
              <a:t>(утверждено Постановлением Правительства КР от 29.09.2015, №670).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/>
              <a:t>Порядок аккредитации образовательных организаций, реализующих программы основного и/или среднего общего образования</a:t>
            </a:r>
            <a:r>
              <a:rPr lang="ru-RU" altLang="ru-RU" sz="2000"/>
              <a:t>, и </a:t>
            </a:r>
            <a:r>
              <a:rPr lang="ru-RU" altLang="ru-RU" sz="2000" b="1"/>
              <a:t>Минимальные требования, предъявляемые к аккредитуемым образовательным организациям, реализующим программы основного и/или среднего общего образования, </a:t>
            </a:r>
            <a:r>
              <a:rPr lang="ru-RU" altLang="ru-RU" sz="1400" i="1"/>
              <a:t>разработанные на основе </a:t>
            </a:r>
            <a:r>
              <a:rPr lang="en-US" altLang="ru-RU" sz="1400" i="1"/>
              <a:t>ESG</a:t>
            </a:r>
            <a:r>
              <a:rPr lang="ru-RU" altLang="ru-RU" sz="1400" i="1"/>
              <a:t>-2015 </a:t>
            </a:r>
            <a:r>
              <a:rPr lang="ru-RU" altLang="ru-RU" sz="2000"/>
              <a:t>(утверждены Постановлением Правительства КР от 16.06.2017г., №381)</a:t>
            </a:r>
          </a:p>
          <a:p>
            <a:pPr eaLnBrk="1" hangingPunct="1">
              <a:lnSpc>
                <a:spcPct val="90000"/>
              </a:lnSpc>
            </a:pPr>
            <a:endParaRPr lang="ru-RU" altLang="ru-RU"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928100" cy="1143000"/>
          </a:xfrm>
        </p:spPr>
        <p:txBody>
          <a:bodyPr/>
          <a:lstStyle/>
          <a:p>
            <a:r>
              <a:rPr lang="ru-RU" altLang="en-US" sz="3200" b="1">
                <a:solidFill>
                  <a:srgbClr val="FF0000"/>
                </a:solidFill>
              </a:rPr>
              <a:t>Минимальные требования (стандарты аккредитации)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Политика обеспечения качества образования; </a:t>
            </a:r>
            <a:r>
              <a:rPr lang="ru-RU" sz="1100" dirty="0"/>
              <a:t>(</a:t>
            </a:r>
            <a:r>
              <a:rPr lang="ru-RU" altLang="ru-RU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утвержденную политику обеспечения качества образования, включающая в себя миссию, стратегические планы, цели, результаты обучения, систему менеджмента качества)</a:t>
            </a:r>
            <a:r>
              <a:rPr lang="ru-RU" sz="1100" dirty="0"/>
              <a:t>;</a:t>
            </a:r>
          </a:p>
          <a:p>
            <a:pPr>
              <a:defRPr/>
            </a:pPr>
            <a:r>
              <a:rPr lang="ru-RU" sz="2800" dirty="0"/>
              <a:t>Минимальные требования к разработке, утверждению, мониторингу и периодической оценке образовательных программ; </a:t>
            </a:r>
            <a:r>
              <a:rPr lang="ru-RU" sz="1200" dirty="0"/>
              <a:t>(</a:t>
            </a:r>
            <a:r>
              <a:rPr lang="ru-RU" altLang="ru-RU" sz="1200" dirty="0"/>
              <a:t>процедуры для разработки и утверждения образовательных программ, которые должны соответствовать миссии, целям, </a:t>
            </a:r>
            <a:r>
              <a:rPr lang="ru-RU" altLang="ru-RU" sz="1200" dirty="0" err="1"/>
              <a:t>госстандартам</a:t>
            </a:r>
            <a:r>
              <a:rPr lang="ru-RU" altLang="ru-RU" sz="1200" dirty="0"/>
              <a:t>, потребностям студентов. Квалификация должна быть четко определена и разъяснена заинтересованным сторонам)</a:t>
            </a:r>
            <a:endParaRPr lang="ru-RU" dirty="0"/>
          </a:p>
          <a:p>
            <a:pPr>
              <a:defRPr/>
            </a:pPr>
            <a:r>
              <a:rPr lang="ru-RU" sz="2800" dirty="0"/>
              <a:t>Личностно-ориентированное обучение и оценка успеваемости обучающихся (студентов); </a:t>
            </a:r>
            <a:r>
              <a:rPr lang="ru-RU" sz="1200" dirty="0"/>
              <a:t>(</a:t>
            </a:r>
            <a:r>
              <a:rPr lang="ru-RU" altLang="ru-RU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внедрение процессов личностно-ориентированного обучения в свои образовательные программы. Методы образования должны стимулировать обучающихся к активным действиям в совместном построении образовательного процесса)</a:t>
            </a:r>
            <a:endParaRPr lang="ru-RU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928100" cy="1143000"/>
          </a:xfrm>
        </p:spPr>
        <p:txBody>
          <a:bodyPr/>
          <a:lstStyle/>
          <a:p>
            <a:r>
              <a:rPr lang="ru-RU" altLang="en-US" sz="3200" b="1">
                <a:solidFill>
                  <a:srgbClr val="FF0000"/>
                </a:solidFill>
              </a:rPr>
              <a:t>Минимальные требования (стандарты аккредитации)</a:t>
            </a:r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sz="2800"/>
              <a:t>Прием студентов, признание результатов образования и выпуск студентов; </a:t>
            </a:r>
            <a:r>
              <a:rPr lang="ru-RU" altLang="ru-RU" sz="1200"/>
              <a:t>правила, регулирующие прием студентов, признание результатов образования и выпуск студентов</a:t>
            </a:r>
            <a:endParaRPr lang="ru-RU" altLang="en-US" sz="2800"/>
          </a:p>
          <a:p>
            <a:r>
              <a:rPr lang="ru-RU" altLang="en-US" sz="2800"/>
              <a:t>Преподавательский и учебно-вспомогательный состав; </a:t>
            </a:r>
            <a:r>
              <a:rPr lang="ru-RU" altLang="ru-RU" sz="1200"/>
              <a:t>(компетентный персонал с профессиональным опытом, полноценными знаниями и пониманием преподаваемого предмета, необходимыми умениями и опытом для эффективной передачи знаний, обратная связь по поводу качества их преподавания)</a:t>
            </a:r>
            <a:endParaRPr lang="ru-RU" altLang="en-US" sz="1200"/>
          </a:p>
          <a:p>
            <a:r>
              <a:rPr lang="ru-RU" altLang="en-US" sz="2800"/>
              <a:t>Материально-техническая база и информационные ресурсы;</a:t>
            </a:r>
          </a:p>
          <a:p>
            <a:r>
              <a:rPr lang="ru-RU" altLang="en-US" sz="2800"/>
              <a:t>Управление информацией и доведение ее до общественности. </a:t>
            </a:r>
            <a:r>
              <a:rPr lang="ru-RU" altLang="en-US" sz="1200"/>
              <a:t>(</a:t>
            </a:r>
            <a:r>
              <a:rPr lang="ru-RU" altLang="ru-RU" sz="1200"/>
              <a:t>публикация современной, объективной, количественной и качественной информации по реализуемой программе и присваиваемым квалификациям, ожидаемых результатах ее выполнения, уровне преподавания, процедурах обучения и оценки и учебных возможностях для обучающихся </a:t>
            </a:r>
            <a:r>
              <a:rPr lang="ru-RU" altLang="en-US" sz="1200"/>
              <a:t>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048B24-2D76-CD47-ABC1-5DFF1A60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6126"/>
            <a:ext cx="9144000" cy="961512"/>
          </a:xfrm>
        </p:spPr>
        <p:txBody>
          <a:bodyPr/>
          <a:lstStyle/>
          <a:p>
            <a:r>
              <a:rPr lang="ru-RU" sz="3200" b="1" i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Национальный реестр аккредитационных агентств КР</a:t>
            </a:r>
            <a:endParaRPr lang="ru-RU" sz="320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6653D5C-3EBE-C540-8B1A-31EAAEC4B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1808FB78-9D6E-A946-9E0C-E2B6F10262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2270844"/>
              </p:ext>
            </p:extLst>
          </p:nvPr>
        </p:nvGraphicFramePr>
        <p:xfrm>
          <a:off x="262944" y="1614805"/>
          <a:ext cx="8423856" cy="4693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7642">
                  <a:extLst>
                    <a:ext uri="{9D8B030D-6E8A-4147-A177-3AD203B41FA5}">
                      <a16:colId xmlns:a16="http://schemas.microsoft.com/office/drawing/2014/main" xmlns="" val="2341835813"/>
                    </a:ext>
                  </a:extLst>
                </a:gridCol>
                <a:gridCol w="2532756">
                  <a:extLst>
                    <a:ext uri="{9D8B030D-6E8A-4147-A177-3AD203B41FA5}">
                      <a16:colId xmlns:a16="http://schemas.microsoft.com/office/drawing/2014/main" xmlns="" val="3199778740"/>
                    </a:ext>
                  </a:extLst>
                </a:gridCol>
                <a:gridCol w="3708175">
                  <a:extLst>
                    <a:ext uri="{9D8B030D-6E8A-4147-A177-3AD203B41FA5}">
                      <a16:colId xmlns:a16="http://schemas.microsoft.com/office/drawing/2014/main" xmlns="" val="712280130"/>
                    </a:ext>
                  </a:extLst>
                </a:gridCol>
                <a:gridCol w="1455283">
                  <a:extLst>
                    <a:ext uri="{9D8B030D-6E8A-4147-A177-3AD203B41FA5}">
                      <a16:colId xmlns:a16="http://schemas.microsoft.com/office/drawing/2014/main" xmlns="" val="2187544838"/>
                    </a:ext>
                  </a:extLst>
                </a:gridCol>
              </a:tblGrid>
              <a:tr h="536755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п/н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Наименование агентства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Юридический адрес, контактный телефон,</a:t>
                      </a:r>
                    </a:p>
                    <a:p>
                      <a:pPr algn="ctr" fontAlgn="base"/>
                      <a:r>
                        <a:rPr lang="ru-RU" sz="1400">
                          <a:effectLst/>
                        </a:rPr>
                        <a:t>сайт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Период полученной аккредитации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242077446"/>
                  </a:ext>
                </a:extLst>
              </a:tr>
              <a:tr h="843472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1.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Общественный фонд «Агентство по гарантии качества в сфере образования «</a:t>
                      </a:r>
                      <a:r>
                        <a:rPr lang="af-ZA" sz="1400">
                          <a:effectLst/>
                        </a:rPr>
                        <a:t>Ednet»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Кыргызская Республика,</a:t>
                      </a:r>
                    </a:p>
                    <a:p>
                      <a:pPr algn="ctr" fontAlgn="base"/>
                      <a:r>
                        <a:rPr lang="ru-RU" sz="1400">
                          <a:effectLst/>
                        </a:rPr>
                        <a:t>г. Бишкек, ул. Фрунзе, 513;</a:t>
                      </a:r>
                    </a:p>
                    <a:p>
                      <a:pPr algn="ctr" fontAlgn="base"/>
                      <a:r>
                        <a:rPr lang="ru-RU" sz="1400">
                          <a:effectLst/>
                        </a:rPr>
                        <a:t>телефон/факс: 0312 900820;</a:t>
                      </a:r>
                    </a:p>
                    <a:p>
                      <a:pPr algn="ctr" fontAlgn="base"/>
                      <a:r>
                        <a:rPr lang="af-ZA" sz="1400">
                          <a:effectLst/>
                        </a:rPr>
                        <a:t>www. </a:t>
                      </a:r>
                      <a:r>
                        <a:rPr lang="ru-RU" sz="1400">
                          <a:effectLst/>
                        </a:rPr>
                        <a:t>а</a:t>
                      </a:r>
                      <a:r>
                        <a:rPr lang="af-ZA" sz="1400">
                          <a:effectLst/>
                        </a:rPr>
                        <a:t>ccreditation.kg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сентябрь 2021 года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762829364"/>
                  </a:ext>
                </a:extLst>
              </a:tr>
              <a:tr h="766792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Агентство по аккредитации</a:t>
                      </a:r>
                    </a:p>
                    <a:p>
                      <a:pPr algn="ctr" fontAlgn="base"/>
                      <a:r>
                        <a:rPr lang="ru-RU" sz="1400">
                          <a:effectLst/>
                        </a:rPr>
                        <a:t>образовательных программ и организаций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Кыргызская Республика,</a:t>
                      </a:r>
                    </a:p>
                    <a:p>
                      <a:pPr algn="ctr" fontAlgn="base"/>
                      <a:r>
                        <a:rPr lang="ru-RU" sz="1400">
                          <a:effectLst/>
                        </a:rPr>
                        <a:t>г. Бишкек, пр. Манаса, 22 А; телефон: 0312 45-40-19 (доб.№ 505), 0312 39-20-36;</a:t>
                      </a:r>
                    </a:p>
                    <a:p>
                      <a:pPr algn="ctr" fontAlgn="base"/>
                      <a:r>
                        <a:rPr lang="af-ZA" sz="1400">
                          <a:effectLst/>
                        </a:rPr>
                        <a:t>www. </a:t>
                      </a:r>
                      <a:r>
                        <a:rPr lang="ru-RU" sz="1400">
                          <a:effectLst/>
                        </a:rPr>
                        <a:t>ааоро.</a:t>
                      </a:r>
                      <a:r>
                        <a:rPr lang="af-ZA" sz="1400">
                          <a:effectLst/>
                        </a:rPr>
                        <a:t>kg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сентябрь 2021 года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209747483"/>
                  </a:ext>
                </a:extLst>
              </a:tr>
              <a:tr h="107350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3.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Аккредитационное агентство «Эл баасы»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Кыргызская Республика,</a:t>
                      </a:r>
                    </a:p>
                    <a:p>
                      <a:pPr algn="ctr" fontAlgn="base"/>
                      <a:r>
                        <a:rPr lang="ru-RU" sz="1400">
                          <a:effectLst/>
                        </a:rPr>
                        <a:t>г. Ош, ул.Курманжан Датки, 287/30;</a:t>
                      </a:r>
                    </a:p>
                    <a:p>
                      <a:pPr algn="ctr" fontAlgn="base"/>
                      <a:r>
                        <a:rPr lang="ru-RU" sz="1400">
                          <a:effectLst/>
                        </a:rPr>
                        <a:t>телефон: 0773500054, 0553520101, 0557184347;</a:t>
                      </a:r>
                    </a:p>
                    <a:p>
                      <a:pPr algn="ctr" fontAlgn="base"/>
                      <a:r>
                        <a:rPr lang="af-ZA" sz="1400">
                          <a:effectLst/>
                        </a:rPr>
                        <a:t>www. elbaasy.org</a:t>
                      </a:r>
                    </a:p>
                    <a:p>
                      <a:pPr algn="ctr" fontAlgn="base"/>
                      <a:r>
                        <a:rPr lang="af-ZA" sz="1400">
                          <a:effectLst/>
                        </a:rPr>
                        <a:t>e-mail: </a:t>
                      </a:r>
                      <a:r>
                        <a:rPr lang="af-ZA" sz="1400" u="none" strike="noStrike">
                          <a:effectLst/>
                          <a:hlinkClick r:id="rId2"/>
                        </a:rPr>
                        <a:t>sopuev@mail.ru</a:t>
                      </a:r>
                      <a:endParaRPr lang="af-ZA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апрель 2022 года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129058026"/>
                  </a:ext>
                </a:extLst>
              </a:tr>
              <a:tr h="843472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4.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Независимое агентство аккредитации и рейтинга (НААР)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Республика Казахстан,</a:t>
                      </a:r>
                    </a:p>
                    <a:p>
                      <a:pPr algn="ctr" fontAlgn="base"/>
                      <a:r>
                        <a:rPr lang="ru-RU" sz="1400">
                          <a:effectLst/>
                        </a:rPr>
                        <a:t>г. Астана, пр. Кабанай батыра, 42;</a:t>
                      </a:r>
                    </a:p>
                    <a:p>
                      <a:pPr algn="ctr" fontAlgn="base"/>
                      <a:r>
                        <a:rPr lang="ru-RU" sz="1400">
                          <a:effectLst/>
                        </a:rPr>
                        <a:t>телефон: +7(7172) 76-85-63</a:t>
                      </a:r>
                    </a:p>
                    <a:p>
                      <a:pPr algn="ctr" fontAlgn="base"/>
                      <a:r>
                        <a:rPr lang="ru-RU" sz="1400">
                          <a:effectLst/>
                        </a:rPr>
                        <a:t>эл.почта: </a:t>
                      </a:r>
                      <a:r>
                        <a:rPr lang="af-ZA" sz="1400" u="none" strike="noStrike">
                          <a:effectLst/>
                          <a:hlinkClick r:id="rId3"/>
                        </a:rPr>
                        <a:t>iaar@inbox.ru</a:t>
                      </a:r>
                      <a:endParaRPr lang="af-ZA" sz="1400">
                        <a:effectLst/>
                      </a:endParaRPr>
                    </a:p>
                    <a:p>
                      <a:pPr algn="ctr" fontAlgn="base"/>
                      <a:r>
                        <a:rPr lang="af-ZA" sz="1400">
                          <a:effectLst/>
                        </a:rPr>
                        <a:t>www. iaar.kz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effectLst/>
                        </a:rPr>
                        <a:t>апрель 2022 года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746341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738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z="2800" b="1">
                <a:solidFill>
                  <a:srgbClr val="FF0000"/>
                </a:solidFill>
              </a:rPr>
              <a:t>НЕОБХОДИМО ПРИЗНАТЬ</a:t>
            </a:r>
            <a:endParaRPr lang="ru-RU" altLang="ru-RU" sz="2800" b="1">
              <a:solidFill>
                <a:srgbClr val="FF00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ru-RU"/>
              <a:t>Лучшим способом повышения качества образования, в настоящее время, является независимая аккредитация образовательных организаций и программ</a:t>
            </a:r>
            <a:endParaRPr lang="ru-RU" alt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FF0000"/>
                </a:solidFill>
              </a:rPr>
              <a:t>Предстоит аккредитация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2" y="1628775"/>
            <a:ext cx="8553767" cy="520065"/>
          </a:xfrm>
        </p:spPr>
        <p:txBody>
          <a:bodyPr/>
          <a:lstStyle/>
          <a:p>
            <a:pPr eaLnBrk="1" hangingPunct="1"/>
            <a:r>
              <a:rPr lang="ru-RU" altLang="ru-RU"/>
              <a:t>Согласно </a:t>
            </a:r>
            <a:r>
              <a:rPr lang="en-US" altLang="ru-RU"/>
              <a:t>требованиям действующего законодательства </a:t>
            </a:r>
            <a:r>
              <a:rPr lang="ru-RU" altLang="ru-RU"/>
              <a:t>нам предстоит аккредитовать на первом этапе магистерские  программ</a:t>
            </a:r>
            <a:r>
              <a:rPr lang="en-US" altLang="ru-RU"/>
              <a:t>ы по направлениям:</a:t>
            </a:r>
          </a:p>
          <a:p>
            <a:pPr eaLnBrk="1" hangingPunct="1"/>
            <a:r>
              <a:rPr lang="ru-RU" altLang="ru-RU"/>
              <a:t>И</a:t>
            </a:r>
            <a:r>
              <a:rPr lang="en-US" altLang="ru-RU"/>
              <a:t>нформационные системы и технологии;</a:t>
            </a:r>
          </a:p>
          <a:p>
            <a:pPr eaLnBrk="1" hangingPunct="1"/>
            <a:r>
              <a:rPr lang="ru-RU" altLang="ru-RU"/>
              <a:t>С</a:t>
            </a:r>
            <a:r>
              <a:rPr lang="en-US" altLang="ru-RU"/>
              <a:t>троительство;</a:t>
            </a:r>
          </a:p>
          <a:p>
            <a:pPr eaLnBrk="1" hangingPunct="1"/>
            <a:r>
              <a:rPr lang="ru-RU" altLang="ru-RU"/>
              <a:t>Э</a:t>
            </a:r>
            <a:r>
              <a:rPr lang="en-US" altLang="ru-RU"/>
              <a:t>лектроэнергетика и электротехника;</a:t>
            </a:r>
          </a:p>
          <a:p>
            <a:pPr eaLnBrk="1" hangingPunct="1"/>
            <a:r>
              <a:rPr lang="ru-RU" altLang="ru-RU"/>
              <a:t>М</a:t>
            </a:r>
            <a:r>
              <a:rPr lang="en-US" altLang="ru-RU"/>
              <a:t>енеджмент.</a:t>
            </a:r>
            <a:endParaRPr lang="ru-RU" altLang="ru-RU"/>
          </a:p>
          <a:p>
            <a:pPr eaLnBrk="1" hangingPunct="1"/>
            <a:endParaRPr lang="ru-RU" alt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z="2800" b="1">
                <a:solidFill>
                  <a:srgbClr val="FF0000"/>
                </a:solidFill>
              </a:rPr>
              <a:t>ПОДГОТОВКА К АККРЕДИТАЦИИ</a:t>
            </a:r>
            <a:endParaRPr lang="ru-RU" altLang="ru-RU" sz="2800" b="1">
              <a:solidFill>
                <a:srgbClr val="FF0000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400"/>
              <a:t>Пересмотр программ с ориентацией на результаты обучения, целей вуза</a:t>
            </a:r>
            <a:r>
              <a:rPr lang="en-US" altLang="ru-RU" sz="2400"/>
              <a:t>;</a:t>
            </a:r>
            <a:endParaRPr lang="ru-RU" altLang="ru-RU" sz="2400"/>
          </a:p>
          <a:p>
            <a:pPr eaLnBrk="1" hangingPunct="1"/>
            <a:r>
              <a:rPr lang="ru-RU" altLang="ru-RU" sz="2400"/>
              <a:t>Обучение и подготовка педагогических коллективов к процедуре самооценки;</a:t>
            </a:r>
          </a:p>
          <a:p>
            <a:pPr eaLnBrk="1" hangingPunct="1"/>
            <a:r>
              <a:rPr lang="ru-RU" altLang="ru-RU" sz="2400"/>
              <a:t>Установление контактов и  сотрудничества У</a:t>
            </a:r>
            <a:r>
              <a:rPr lang="en-US" altLang="ru-RU" sz="2400"/>
              <a:t>университета</a:t>
            </a:r>
            <a:r>
              <a:rPr lang="ru-RU" altLang="ru-RU" sz="2400"/>
              <a:t> с внешними стейкхолдерами;</a:t>
            </a:r>
            <a:endParaRPr lang="en-US" altLang="ru-RU" sz="2400"/>
          </a:p>
          <a:p>
            <a:pPr eaLnBrk="1" hangingPunct="1"/>
            <a:r>
              <a:rPr lang="en-US" altLang="ru-RU" sz="2400"/>
              <a:t>П</a:t>
            </a:r>
            <a:r>
              <a:rPr lang="ru-RU" altLang="ru-RU" sz="2400"/>
              <a:t>одготовк</a:t>
            </a:r>
            <a:r>
              <a:rPr lang="en-US" altLang="ru-RU" sz="2400"/>
              <a:t>а </a:t>
            </a:r>
            <a:r>
              <a:rPr lang="ru-RU" altLang="ru-RU" sz="2400"/>
              <a:t>экспертов</a:t>
            </a:r>
            <a:r>
              <a:rPr lang="en-US" altLang="ru-RU" sz="2400"/>
              <a:t> для экспертизы отчетов по самооценке структурных подразделений;</a:t>
            </a:r>
            <a:endParaRPr lang="ru-RU" altLang="ru-RU"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ky-KG" altLang="ru-RU" sz="2800" b="1">
                <a:solidFill>
                  <a:srgbClr val="FF0000"/>
                </a:solidFill>
              </a:rPr>
              <a:t>О МЕЖДУНАРОДНО</a:t>
            </a:r>
            <a:r>
              <a:rPr lang="en-US" altLang="ru-RU" sz="2800" b="1">
                <a:solidFill>
                  <a:srgbClr val="FF0000"/>
                </a:solidFill>
              </a:rPr>
              <a:t>М</a:t>
            </a:r>
            <a:r>
              <a:rPr lang="ky-KG" altLang="ru-RU" sz="2800" b="1">
                <a:solidFill>
                  <a:srgbClr val="FF0000"/>
                </a:solidFill>
              </a:rPr>
              <a:t> УНИВЕРСИТЕТ</a:t>
            </a:r>
            <a:r>
              <a:rPr lang="en-US" altLang="ru-RU" sz="2800" b="1">
                <a:solidFill>
                  <a:srgbClr val="FF0000"/>
                </a:solidFill>
              </a:rPr>
              <a:t>Е</a:t>
            </a:r>
            <a:r>
              <a:rPr lang="ky-KG" altLang="ru-RU" sz="2800" b="1">
                <a:solidFill>
                  <a:srgbClr val="FF0000"/>
                </a:solidFill>
              </a:rPr>
              <a:t> ИННОВАЦИОННЫХ ТЕХНОЛОГИЙ</a:t>
            </a:r>
            <a:endParaRPr lang="ru-RU" altLang="ru-RU" sz="2800" b="1">
              <a:solidFill>
                <a:srgbClr val="FF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" y="1554480"/>
            <a:ext cx="854964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b="0" i="0">
                <a:solidFill>
                  <a:srgbClr val="000000"/>
                </a:solidFill>
                <a:effectLst/>
                <a:latin typeface="Work Sans"/>
              </a:rPr>
              <a:t>      </a:t>
            </a:r>
            <a:r>
              <a:rPr lang="ru-RU" sz="2000" b="1" i="0">
                <a:solidFill>
                  <a:srgbClr val="FF0000"/>
                </a:solidFill>
                <a:effectLst/>
                <a:latin typeface="Work Sans"/>
              </a:rPr>
              <a:t>МИССИЯ МУИТ</a:t>
            </a:r>
          </a:p>
          <a:p>
            <a:pPr marL="0" indent="0">
              <a:buNone/>
            </a:pPr>
            <a:r>
              <a:rPr lang="en-US" sz="2000" b="0" i="0">
                <a:solidFill>
                  <a:srgbClr val="222222"/>
                </a:solidFill>
                <a:effectLst/>
                <a:latin typeface="Source Sans Pro"/>
              </a:rPr>
              <a:t>     </a:t>
            </a:r>
            <a:r>
              <a:rPr lang="ru-RU" sz="2000" b="0" i="0">
                <a:solidFill>
                  <a:srgbClr val="222222"/>
                </a:solidFill>
                <a:effectLst/>
                <a:latin typeface="Source Sans Pro"/>
              </a:rPr>
              <a:t>Международный университет инновационных технологий – источник образовательных, научно–методических компетенций, работает в системе триады «образование-наука-производство», в трансфере инновационных технологий, актуальных практически для всех направлений современной экономики – в подготовке высококвалифицированных конкурентоспособных специалистов для инновационной системы Кыргызской Республики.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>
                <a:solidFill>
                  <a:srgbClr val="FF0000"/>
                </a:solidFill>
              </a:rPr>
              <a:t>СИСТЕМА ОБРАЗОВАНИЯ В КЫРГЫЗСКОЙ РЕСПУБЛИКЕ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125" y="1474788"/>
            <a:ext cx="8229600" cy="4525962"/>
          </a:xfrm>
        </p:spPr>
        <p:txBody>
          <a:bodyPr/>
          <a:lstStyle/>
          <a:p>
            <a:pPr eaLnBrk="1" hangingPunct="1"/>
            <a:r>
              <a:rPr lang="ru-RU" altLang="ru-RU" sz="2800" i="1"/>
              <a:t>Дошкольное образование</a:t>
            </a:r>
            <a:r>
              <a:rPr lang="ru-RU" altLang="ru-RU" sz="2800"/>
              <a:t>;</a:t>
            </a:r>
            <a:endParaRPr lang="ru-RU" altLang="ru-RU" sz="2800" i="1"/>
          </a:p>
          <a:p>
            <a:pPr eaLnBrk="1" hangingPunct="1"/>
            <a:r>
              <a:rPr lang="ru-RU" altLang="ru-RU" sz="2800" i="1"/>
              <a:t>Школьное образование</a:t>
            </a:r>
            <a:r>
              <a:rPr lang="ru-RU" altLang="ru-RU" sz="2800"/>
              <a:t>;</a:t>
            </a:r>
          </a:p>
          <a:p>
            <a:pPr eaLnBrk="1" hangingPunct="1"/>
            <a:r>
              <a:rPr lang="ru-RU" altLang="ru-RU" sz="2800" i="1"/>
              <a:t>Начальное и среднее профессиональное образование;</a:t>
            </a:r>
          </a:p>
          <a:p>
            <a:pPr eaLnBrk="1" hangingPunct="1"/>
            <a:r>
              <a:rPr lang="ru-RU" altLang="ru-RU" sz="2800" i="1"/>
              <a:t>Высшее профессиональное образование:</a:t>
            </a:r>
          </a:p>
          <a:p>
            <a:pPr lvl="1" eaLnBrk="1" hangingPunct="1"/>
            <a:r>
              <a:rPr lang="ru-RU" altLang="ru-RU" sz="2400" i="1"/>
              <a:t>Специалитет;</a:t>
            </a:r>
          </a:p>
          <a:p>
            <a:pPr lvl="1" eaLnBrk="1" hangingPunct="1"/>
            <a:r>
              <a:rPr lang="ru-RU" altLang="ru-RU" sz="2400" i="1"/>
              <a:t>Бакалавриат;</a:t>
            </a:r>
          </a:p>
          <a:p>
            <a:pPr lvl="1" eaLnBrk="1" hangingPunct="1"/>
            <a:r>
              <a:rPr lang="ru-RU" altLang="ru-RU" sz="2400" i="1"/>
              <a:t>Магистратура;</a:t>
            </a:r>
          </a:p>
          <a:p>
            <a:pPr lvl="1" eaLnBrk="1" hangingPunct="1"/>
            <a:r>
              <a:rPr lang="ru-RU" altLang="ru-RU" sz="2400" i="1"/>
              <a:t>Аспирантура;</a:t>
            </a:r>
          </a:p>
          <a:p>
            <a:pPr lvl="1" eaLnBrk="1" hangingPunct="1"/>
            <a:r>
              <a:rPr lang="ru-RU" altLang="ru-RU" sz="2400" i="1"/>
              <a:t>Докторантура (с 2013 года в 6 вузах внедряется программы PhD).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ky-KG" altLang="ru-RU" sz="2800" b="1">
                <a:solidFill>
                  <a:srgbClr val="FF0000"/>
                </a:solidFill>
              </a:rPr>
              <a:t>О МЕЖДУНАРОДНО</a:t>
            </a:r>
            <a:r>
              <a:rPr lang="en-US" altLang="ru-RU" sz="2800" b="1">
                <a:solidFill>
                  <a:srgbClr val="FF0000"/>
                </a:solidFill>
              </a:rPr>
              <a:t>М</a:t>
            </a:r>
            <a:r>
              <a:rPr lang="ky-KG" altLang="ru-RU" sz="2800" b="1">
                <a:solidFill>
                  <a:srgbClr val="FF0000"/>
                </a:solidFill>
              </a:rPr>
              <a:t> УНИВЕРСИТЕТ</a:t>
            </a:r>
            <a:r>
              <a:rPr lang="en-US" altLang="ru-RU" sz="2800" b="1">
                <a:solidFill>
                  <a:srgbClr val="FF0000"/>
                </a:solidFill>
              </a:rPr>
              <a:t>Е</a:t>
            </a:r>
            <a:r>
              <a:rPr lang="ky-KG" altLang="ru-RU" sz="2800" b="1">
                <a:solidFill>
                  <a:srgbClr val="FF0000"/>
                </a:solidFill>
              </a:rPr>
              <a:t> ИННОВАЦИОННЫХ ТЕХНОЛОГИЙ</a:t>
            </a:r>
            <a:endParaRPr lang="ru-RU" altLang="ru-RU" sz="2800" b="1">
              <a:solidFill>
                <a:srgbClr val="FF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" y="1554480"/>
            <a:ext cx="854964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0">
                <a:solidFill>
                  <a:srgbClr val="222222"/>
                </a:solidFill>
                <a:effectLst/>
                <a:latin typeface="Source Sans Pro"/>
              </a:rPr>
              <a:t>  </a:t>
            </a:r>
            <a:r>
              <a:rPr lang="en-US" sz="2000" b="1" i="0">
                <a:solidFill>
                  <a:srgbClr val="FF0000"/>
                </a:solidFill>
                <a:effectLst/>
                <a:latin typeface="Source Sans Pro"/>
              </a:rPr>
              <a:t>   </a:t>
            </a:r>
            <a:r>
              <a:rPr lang="ru-RU" sz="2000" b="1" i="0">
                <a:solidFill>
                  <a:srgbClr val="FF0000"/>
                </a:solidFill>
                <a:effectLst/>
                <a:latin typeface="Source Sans Pro"/>
              </a:rPr>
              <a:t>В</a:t>
            </a:r>
            <a:r>
              <a:rPr lang="en-US" sz="2000" b="1" i="0">
                <a:solidFill>
                  <a:srgbClr val="FF0000"/>
                </a:solidFill>
                <a:effectLst/>
                <a:latin typeface="Source Sans Pro"/>
              </a:rPr>
              <a:t>ИДЕНИЕ</a:t>
            </a:r>
            <a:r>
              <a:rPr lang="ru-RU" sz="2000" b="1" i="0">
                <a:solidFill>
                  <a:srgbClr val="FF0000"/>
                </a:solidFill>
                <a:effectLst/>
                <a:latin typeface="Source Sans Pro"/>
              </a:rPr>
              <a:t> МУИТ</a:t>
            </a:r>
            <a:endParaRPr lang="ru-RU" sz="2000" b="0" i="0">
              <a:solidFill>
                <a:srgbClr val="FF0000"/>
              </a:solidFill>
              <a:effectLst/>
              <a:latin typeface="Source Sans Pro"/>
            </a:endParaRPr>
          </a:p>
          <a:p>
            <a:pPr marL="0" indent="0">
              <a:buNone/>
            </a:pPr>
            <a:r>
              <a:rPr lang="en-US" sz="2000" b="0" i="0">
                <a:solidFill>
                  <a:srgbClr val="222222"/>
                </a:solidFill>
                <a:effectLst/>
                <a:latin typeface="Source Sans Pro"/>
              </a:rPr>
              <a:t>     </a:t>
            </a:r>
            <a:r>
              <a:rPr lang="ru-RU" sz="2000" b="0" i="0">
                <a:solidFill>
                  <a:srgbClr val="222222"/>
                </a:solidFill>
                <a:effectLst/>
                <a:latin typeface="Source Sans Pro"/>
              </a:rPr>
              <a:t>Международный университет инновационных технологий – высшее учебное заведение открытого типа, способный воспринимать, накапливать, создавать и распространять новые знания, инновационные бизнес-предложения, оказывать научно–образовательные услуги с использованием современных технологий, осуществлять подготовку конкурентоспособных специалистов, соответствующих требованиям и ожиданиям потребителей, общества, государства, демонстрирующий стремление к интеграции в мировое образовательное сообщество и реализующий на практике политику устойчивого инновационного развития.</a:t>
            </a:r>
          </a:p>
          <a:p>
            <a:pPr eaLnBrk="1" hangingPunct="1"/>
            <a:r>
              <a:rPr lang="ru-RU" altLang="ru-RU" sz="2000"/>
              <a:t>Миссия и цели университетского комплекса</a:t>
            </a:r>
          </a:p>
          <a:p>
            <a:pPr eaLnBrk="1" hangingPunct="1"/>
            <a:r>
              <a:rPr lang="ru-RU" altLang="ru-RU" sz="2000"/>
              <a:t>Структура</a:t>
            </a:r>
          </a:p>
          <a:p>
            <a:pPr eaLnBrk="1" hangingPunct="1"/>
            <a:r>
              <a:rPr lang="ru-RU" altLang="ru-RU" sz="2000"/>
              <a:t>Сильные стороны ( ППС, акцент  на лабораторную базу, инновационные технологии и т.д)</a:t>
            </a:r>
          </a:p>
        </p:txBody>
      </p:sp>
    </p:spTree>
    <p:extLst>
      <p:ext uri="{BB962C8B-B14F-4D97-AF65-F5344CB8AC3E}">
        <p14:creationId xmlns:p14="http://schemas.microsoft.com/office/powerpoint/2010/main" val="4253344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ky-KG" altLang="ru-RU" sz="2800" b="1">
                <a:solidFill>
                  <a:srgbClr val="FF0000"/>
                </a:solidFill>
              </a:rPr>
              <a:t>О МЕЖДУНАРОДНО</a:t>
            </a:r>
            <a:r>
              <a:rPr lang="en-US" altLang="ru-RU" sz="2800" b="1">
                <a:solidFill>
                  <a:srgbClr val="FF0000"/>
                </a:solidFill>
              </a:rPr>
              <a:t>М</a:t>
            </a:r>
            <a:r>
              <a:rPr lang="ky-KG" altLang="ru-RU" sz="2800" b="1">
                <a:solidFill>
                  <a:srgbClr val="FF0000"/>
                </a:solidFill>
              </a:rPr>
              <a:t> УНИВЕРСИТЕТ</a:t>
            </a:r>
            <a:r>
              <a:rPr lang="en-US" altLang="ru-RU" sz="2800" b="1">
                <a:solidFill>
                  <a:srgbClr val="FF0000"/>
                </a:solidFill>
              </a:rPr>
              <a:t>Е</a:t>
            </a:r>
            <a:r>
              <a:rPr lang="ky-KG" altLang="ru-RU" sz="2800" b="1">
                <a:solidFill>
                  <a:srgbClr val="FF0000"/>
                </a:solidFill>
              </a:rPr>
              <a:t> ИННОВАЦИОННЫХ ТЕХНОЛОГИЙ</a:t>
            </a:r>
            <a:endParaRPr lang="ru-RU" altLang="ru-RU" sz="2800" b="1">
              <a:solidFill>
                <a:srgbClr val="FF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448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b="1">
                <a:solidFill>
                  <a:srgbClr val="FF0000"/>
                </a:solidFill>
                <a:latin typeface="Source Sans Pro"/>
              </a:rPr>
              <a:t>        </a:t>
            </a:r>
            <a:r>
              <a:rPr lang="ru-RU" sz="2000" b="1" i="0">
                <a:solidFill>
                  <a:srgbClr val="FF0000"/>
                </a:solidFill>
                <a:effectLst/>
                <a:latin typeface="Source Sans Pro"/>
              </a:rPr>
              <a:t>П</a:t>
            </a:r>
            <a:r>
              <a:rPr lang="en-US" sz="2000" b="1" i="0">
                <a:solidFill>
                  <a:srgbClr val="FF0000"/>
                </a:solidFill>
                <a:effectLst/>
                <a:latin typeface="Source Sans Pro"/>
              </a:rPr>
              <a:t>ОЛИТИКА В ОБЛАСТИ КАЧЕСТВА</a:t>
            </a:r>
          </a:p>
          <a:p>
            <a:pPr marL="0" indent="0">
              <a:buNone/>
            </a:pPr>
            <a:r>
              <a:rPr lang="en-US" sz="2000">
                <a:solidFill>
                  <a:srgbClr val="222222"/>
                </a:solidFill>
                <a:latin typeface="Source Sans Pro"/>
              </a:rPr>
              <a:t>        О</a:t>
            </a:r>
            <a:r>
              <a:rPr lang="ru-RU" sz="2000" b="0" i="0">
                <a:solidFill>
                  <a:srgbClr val="222222"/>
                </a:solidFill>
                <a:effectLst/>
                <a:latin typeface="Source Sans Pro"/>
              </a:rPr>
              <a:t>беспечение достижения конкурентоспособности университета благодаря гарантии качества образовательных услуг, подготовки высококвалифицированных выпускников, обладающих глубокими знаниями и эрудицией по избранной специальности, компетентными в своей области, удовлетворяющих непрерывно изменяющимся запросам потребителей, обладающих широким кругозором и моральной ответственностью, способных к выполнению и совершенствованию своей профессиональной деятельности, личностному развитию, готовых к принятию решений в условиях нештатных ситуаций, сочетающих интересы личности, общества и государства.</a:t>
            </a:r>
            <a:endParaRPr lang="ru-RU" altLang="ru-RU" sz="2000"/>
          </a:p>
        </p:txBody>
      </p:sp>
    </p:spTree>
    <p:extLst>
      <p:ext uri="{BB962C8B-B14F-4D97-AF65-F5344CB8AC3E}">
        <p14:creationId xmlns:p14="http://schemas.microsoft.com/office/powerpoint/2010/main" val="1715413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3CAC59-F48E-4339-99E8-E3CA39B65E80}" type="slidenum">
              <a:rPr lang="ru-RU" altLang="en-US" sz="1400" smtClean="0"/>
              <a:pPr/>
              <a:t>22</a:t>
            </a:fld>
            <a:endParaRPr lang="ru-RU" altLang="en-US" sz="1400"/>
          </a:p>
        </p:txBody>
      </p:sp>
      <p:pic>
        <p:nvPicPr>
          <p:cNvPr id="26627" name="Picture 2" descr="C:\Users\р\Downloads\image-27-11-14-09-04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8" name="Группа 5"/>
          <p:cNvGrpSpPr>
            <a:grpSpLocks/>
          </p:cNvGrpSpPr>
          <p:nvPr/>
        </p:nvGrpSpPr>
        <p:grpSpPr bwMode="auto">
          <a:xfrm>
            <a:off x="0" y="2997200"/>
            <a:ext cx="9144000" cy="1015999"/>
            <a:chOff x="1" y="-1"/>
            <a:chExt cx="9143999" cy="1015663"/>
          </a:xfrm>
        </p:grpSpPr>
        <p:pic>
          <p:nvPicPr>
            <p:cNvPr id="26629" name="Picture 2" descr="D:\MUIT\заказ\лого МУИТ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-1"/>
              <a:ext cx="141789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417639" y="-1"/>
              <a:ext cx="7726361" cy="830722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600" b="1" spc="50" dirty="0"/>
                <a:t>ЭЛАРАЛЫК </a:t>
              </a:r>
              <a:r>
                <a:rPr lang="en-US" sz="1600" b="1" spc="50" dirty="0"/>
                <a:t> </a:t>
              </a:r>
              <a:r>
                <a:rPr lang="ru-RU" sz="1600" b="1" spc="50" dirty="0"/>
                <a:t>ИННОВАЦИЯЛЫК </a:t>
              </a:r>
              <a:r>
                <a:rPr lang="en-US" sz="1600" b="1" spc="50" dirty="0"/>
                <a:t> </a:t>
              </a:r>
              <a:r>
                <a:rPr lang="ru-RU" sz="1600" b="1" spc="50" dirty="0"/>
                <a:t>ТЕХНОЛОГИЯЛАР </a:t>
              </a:r>
              <a:r>
                <a:rPr lang="en-US" sz="1600" b="1" spc="50" dirty="0"/>
                <a:t> </a:t>
              </a:r>
              <a:r>
                <a:rPr lang="ru-RU" sz="1600" b="1" spc="50" dirty="0"/>
                <a:t>УНИВЕРСИТЕТИ</a:t>
              </a:r>
            </a:p>
            <a:p>
              <a:pPr>
                <a:defRPr/>
              </a:pPr>
              <a:r>
                <a:rPr lang="ru-RU" sz="1600" b="1" dirty="0"/>
                <a:t>МЕЖДУНАРОДНЫЙ УНИВЕРСИТЕТ ИННОВАЦИОННЫХ ТЕХНОЛОГИЙ</a:t>
              </a:r>
            </a:p>
            <a:p>
              <a:pPr>
                <a:defRPr/>
              </a:pPr>
              <a:r>
                <a:rPr lang="en-US" sz="1600" b="1" spc="100" dirty="0"/>
                <a:t>INTERNATIONAL  UNIVERSITY   OF  INNOVATION  TECHNOLOGIES</a:t>
              </a:r>
              <a:endParaRPr lang="ru-RU" sz="1600" b="1" spc="100" dirty="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7921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</a:rPr>
              <a:t>МАТЕРИАЛЬНО-ТЕХНИЧЕСКАЯ БАЗА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765175"/>
            <a:ext cx="5616575" cy="2879725"/>
          </a:xfrm>
        </p:spPr>
        <p:txBody>
          <a:bodyPr>
            <a:normAutofit fontScale="85000" lnSpcReduction="20000"/>
          </a:bodyPr>
          <a:lstStyle/>
          <a:p>
            <a:pPr marL="0" indent="0">
              <a:buFontTx/>
              <a:buNone/>
              <a:defRPr/>
            </a:pPr>
            <a:r>
              <a:rPr lang="ru-RU" dirty="0"/>
              <a:t>Главный корпус –           10 368 м</a:t>
            </a:r>
            <a:r>
              <a:rPr lang="ru-RU" baseline="30000" dirty="0"/>
              <a:t>2</a:t>
            </a:r>
          </a:p>
          <a:p>
            <a:pPr marL="0" indent="0">
              <a:buFontTx/>
              <a:buNone/>
              <a:defRPr/>
            </a:pPr>
            <a:r>
              <a:rPr lang="ru-RU" dirty="0"/>
              <a:t>Второй корпус –                5 000 м</a:t>
            </a:r>
            <a:r>
              <a:rPr lang="ru-RU" baseline="30000" dirty="0"/>
              <a:t>2</a:t>
            </a:r>
            <a:endParaRPr lang="ru-RU" dirty="0"/>
          </a:p>
          <a:p>
            <a:pPr marL="0" indent="0">
              <a:buFontTx/>
              <a:buNone/>
              <a:defRPr/>
            </a:pPr>
            <a:r>
              <a:rPr lang="ru-RU" dirty="0"/>
              <a:t>Лабораторный корпус –     420 м</a:t>
            </a:r>
            <a:r>
              <a:rPr lang="ru-RU" baseline="30000" dirty="0"/>
              <a:t>2</a:t>
            </a:r>
            <a:endParaRPr lang="ru-RU" dirty="0"/>
          </a:p>
          <a:p>
            <a:pPr marL="0" indent="0">
              <a:buFontTx/>
              <a:buNone/>
              <a:defRPr/>
            </a:pPr>
            <a:r>
              <a:rPr lang="ru-RU" dirty="0"/>
              <a:t>Большой актовый зал –  500 мест</a:t>
            </a:r>
          </a:p>
          <a:p>
            <a:pPr marL="0" indent="0">
              <a:buFontTx/>
              <a:buNone/>
              <a:defRPr/>
            </a:pPr>
            <a:r>
              <a:rPr lang="ru-RU" dirty="0"/>
              <a:t>Спортивно-оздоровительный комплекс –                            250 м</a:t>
            </a:r>
            <a:r>
              <a:rPr lang="ru-RU" baseline="30000" dirty="0"/>
              <a:t>2</a:t>
            </a:r>
            <a:endParaRPr lang="ru-RU" dirty="0"/>
          </a:p>
        </p:txBody>
      </p:sp>
      <p:sp>
        <p:nvSpPr>
          <p:cNvPr id="2867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D96F8DB-92C8-4525-B2E4-BDF3559AA2BC}" type="slidenum">
              <a:rPr lang="ru-RU" altLang="en-US" sz="1400" smtClean="0"/>
              <a:pPr/>
              <a:t>23</a:t>
            </a:fld>
            <a:endParaRPr lang="ru-RU" altLang="en-US" sz="1400"/>
          </a:p>
        </p:txBody>
      </p:sp>
      <p:pic>
        <p:nvPicPr>
          <p:cNvPr id="28677" name="Picture 2" descr="C:\Users\р\Desktop\фото на сайт\материально-техническая база\IMG_31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620713"/>
            <a:ext cx="31289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3" descr="C:\Users\р\Desktop\фото на сайт\материально-техническая база\IMG_31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724400"/>
            <a:ext cx="310991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4" descr="C:\Users\р\Desktop\фото на сайт\материально-техническая база\IMG_31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4862513"/>
            <a:ext cx="29464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5" descr="C:\Users\р\Desktop\фото на сайт\материально-техническая база\IMG_30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2781300"/>
            <a:ext cx="313213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6" descr="C:\Users\р\Desktop\фото на сайт\материально-техническая база\IMG_316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111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342900"/>
            <a:ext cx="878522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</a:rPr>
              <a:t>УНИВЕРСИТЕТСКИЙ КОМПЛЕКС  МУИТ</a:t>
            </a:r>
          </a:p>
        </p:txBody>
      </p:sp>
      <p:sp>
        <p:nvSpPr>
          <p:cNvPr id="2969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/>
              <a:t>Международный Университет инновационных технологий (МУИТ)</a:t>
            </a:r>
          </a:p>
          <a:p>
            <a:r>
              <a:rPr lang="ru-RU" altLang="en-US"/>
              <a:t>Бишкекский колледж компьютерных систем и технологий (КОМТЕХНО)</a:t>
            </a:r>
          </a:p>
          <a:p>
            <a:r>
              <a:rPr lang="ru-RU" altLang="en-US"/>
              <a:t>Колледж инновационных технологий и экономики (КИТЭ)</a:t>
            </a:r>
          </a:p>
          <a:p>
            <a:r>
              <a:rPr lang="ru-RU" altLang="en-US"/>
              <a:t>Лицей инновационных технологий (ЛИТ)</a:t>
            </a: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225898E-2764-42A1-9228-F929133D95F2}" type="slidenum">
              <a:rPr lang="ru-RU" altLang="en-US" sz="1400" smtClean="0"/>
              <a:pPr/>
              <a:t>24</a:t>
            </a:fld>
            <a:endParaRPr lang="ru-RU" altLang="en-US" sz="1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777876"/>
          </a:xfrm>
        </p:spPr>
        <p:txBody>
          <a:bodyPr/>
          <a:lstStyle/>
          <a:p>
            <a:r>
              <a:rPr lang="ru-RU" altLang="en-US" sz="2800" b="1">
                <a:solidFill>
                  <a:srgbClr val="FF0000"/>
                </a:solidFill>
              </a:rPr>
              <a:t>СТРУКТУРА   МУИТ</a:t>
            </a:r>
          </a:p>
        </p:txBody>
      </p:sp>
      <p:sp>
        <p:nvSpPr>
          <p:cNvPr id="30723" name="Объект 2"/>
          <p:cNvSpPr>
            <a:spLocks noGrp="1"/>
          </p:cNvSpPr>
          <p:nvPr>
            <p:ph idx="1"/>
          </p:nvPr>
        </p:nvSpPr>
        <p:spPr>
          <a:xfrm>
            <a:off x="3363913" y="692150"/>
            <a:ext cx="5780087" cy="432117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ru-RU" altLang="en-US" sz="1400" b="1"/>
              <a:t>Ученый совет</a:t>
            </a:r>
          </a:p>
          <a:p>
            <a:pPr>
              <a:spcBef>
                <a:spcPts val="300"/>
              </a:spcBef>
            </a:pPr>
            <a:r>
              <a:rPr lang="ru-RU" altLang="en-US" sz="1400" b="1"/>
              <a:t>Ректор</a:t>
            </a:r>
          </a:p>
          <a:p>
            <a:pPr>
              <a:spcBef>
                <a:spcPts val="300"/>
              </a:spcBef>
            </a:pPr>
            <a:r>
              <a:rPr lang="ru-RU" altLang="en-US" sz="1400" b="1"/>
              <a:t>Проректоры</a:t>
            </a:r>
          </a:p>
          <a:p>
            <a:pPr>
              <a:spcBef>
                <a:spcPts val="300"/>
              </a:spcBef>
            </a:pPr>
            <a:r>
              <a:rPr lang="ru-RU" altLang="en-US" sz="1400" b="1"/>
              <a:t>Совет молодых ученых</a:t>
            </a:r>
          </a:p>
          <a:p>
            <a:pPr>
              <a:spcBef>
                <a:spcPts val="300"/>
              </a:spcBef>
            </a:pPr>
            <a:r>
              <a:rPr lang="ru-RU" altLang="en-US" sz="1400" b="1"/>
              <a:t>Учебно-методический совет</a:t>
            </a:r>
          </a:p>
          <a:p>
            <a:pPr>
              <a:spcBef>
                <a:spcPts val="300"/>
              </a:spcBef>
            </a:pPr>
            <a:r>
              <a:rPr lang="ru-RU" altLang="en-US" sz="1400" b="1"/>
              <a:t>Учебное управление</a:t>
            </a:r>
          </a:p>
          <a:p>
            <a:pPr>
              <a:spcBef>
                <a:spcPts val="300"/>
              </a:spcBef>
            </a:pPr>
            <a:r>
              <a:rPr lang="ru-RU" altLang="en-US" sz="1400" b="1"/>
              <a:t>Кафедры</a:t>
            </a:r>
          </a:p>
          <a:p>
            <a:pPr>
              <a:spcBef>
                <a:spcPts val="300"/>
              </a:spcBef>
            </a:pPr>
            <a:r>
              <a:rPr lang="ru-RU" altLang="en-US" sz="1400" b="1"/>
              <a:t>Научно-информационная библиотека</a:t>
            </a:r>
          </a:p>
          <a:p>
            <a:pPr>
              <a:spcBef>
                <a:spcPts val="300"/>
              </a:spcBef>
            </a:pPr>
            <a:r>
              <a:rPr lang="ru-RU" altLang="en-US" sz="1400" b="1"/>
              <a:t>Научно-исследовательские и производственные комплексы</a:t>
            </a:r>
          </a:p>
          <a:p>
            <a:pPr>
              <a:spcBef>
                <a:spcPts val="300"/>
              </a:spcBef>
            </a:pPr>
            <a:r>
              <a:rPr lang="ru-RU" altLang="en-US" sz="1400" b="1"/>
              <a:t>Учебно-научно-производственные лаборатории</a:t>
            </a:r>
          </a:p>
          <a:p>
            <a:pPr>
              <a:spcBef>
                <a:spcPts val="300"/>
              </a:spcBef>
            </a:pPr>
            <a:r>
              <a:rPr lang="ru-RU" altLang="en-US" sz="1400" b="1"/>
              <a:t>Отдел магистратуры, аспирантуры и докторантуры</a:t>
            </a:r>
          </a:p>
          <a:p>
            <a:pPr>
              <a:spcBef>
                <a:spcPts val="300"/>
              </a:spcBef>
            </a:pPr>
            <a:r>
              <a:rPr lang="ru-RU" altLang="en-US" sz="1400" b="1"/>
              <a:t>Международный отдел</a:t>
            </a:r>
          </a:p>
          <a:p>
            <a:pPr>
              <a:spcBef>
                <a:spcPts val="300"/>
              </a:spcBef>
            </a:pPr>
            <a:r>
              <a:rPr lang="ru-RU" altLang="en-US" sz="1400" b="1"/>
              <a:t>Центры развития</a:t>
            </a:r>
          </a:p>
          <a:p>
            <a:pPr>
              <a:spcBef>
                <a:spcPts val="300"/>
              </a:spcBef>
            </a:pPr>
            <a:r>
              <a:rPr lang="ru-RU" altLang="en-US" sz="1400" b="1"/>
              <a:t>Студенческое научное общество</a:t>
            </a:r>
          </a:p>
          <a:p>
            <a:pPr>
              <a:spcBef>
                <a:spcPts val="300"/>
              </a:spcBef>
            </a:pPr>
            <a:r>
              <a:rPr lang="ru-RU" altLang="en-US" sz="1400" b="1"/>
              <a:t>Автошкола МУИТ</a:t>
            </a:r>
          </a:p>
          <a:p>
            <a:pPr>
              <a:spcBef>
                <a:spcPts val="300"/>
              </a:spcBef>
            </a:pPr>
            <a:r>
              <a:rPr lang="ru-RU" altLang="en-US" sz="1400" b="1"/>
              <a:t>Спортивно-оздоровительный комплекс</a:t>
            </a:r>
          </a:p>
          <a:p>
            <a:pPr>
              <a:spcBef>
                <a:spcPts val="300"/>
              </a:spcBef>
            </a:pPr>
            <a:r>
              <a:rPr lang="ru-RU" altLang="en-US" sz="1400" b="1"/>
              <a:t>Студенческий парламент</a:t>
            </a: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D0D38D-99DC-46D6-BE8A-369597655676}" type="slidenum">
              <a:rPr lang="ru-RU" altLang="en-US" sz="1400" smtClean="0"/>
              <a:pPr/>
              <a:t>25</a:t>
            </a:fld>
            <a:endParaRPr lang="ru-RU" altLang="en-US" sz="1400"/>
          </a:p>
        </p:txBody>
      </p:sp>
      <p:pic>
        <p:nvPicPr>
          <p:cNvPr id="30725" name="Picture 2" descr="C:\Users\р\Desktop\фото на сайт\ректорат\IMG_1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3950"/>
            <a:ext cx="33480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C:\Users\р\Desktop\фото на сайт\ректорат\Председатель совета молодых ученых МУИТ\IMG_03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625975"/>
            <a:ext cx="33480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5" descr="C:\Users\р\Desktop\фото на сайт\совет молодых ученых\IMG_04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5037138"/>
            <a:ext cx="2732087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6" descr="C:\Users\р\Desktop\фото на сайт\совет молодых ученых\IMG_97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019675"/>
            <a:ext cx="27717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849313"/>
          </a:xfrm>
        </p:spPr>
        <p:txBody>
          <a:bodyPr/>
          <a:lstStyle/>
          <a:p>
            <a:r>
              <a:rPr lang="ru-RU" altLang="en-US" sz="2800" b="1">
                <a:solidFill>
                  <a:srgbClr val="FF0000"/>
                </a:solidFill>
              </a:rPr>
              <a:t>СТРУКТУРА   МУИТ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13" y="908050"/>
            <a:ext cx="6267450" cy="348615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 dirty="0"/>
              <a:t>Центры развития:</a:t>
            </a:r>
          </a:p>
          <a:p>
            <a:pPr lvl="1">
              <a:defRPr/>
            </a:pPr>
            <a:r>
              <a:rPr lang="ru-RU" dirty="0"/>
              <a:t>Центр повышения квалификации и дополнительного образования;</a:t>
            </a:r>
          </a:p>
          <a:p>
            <a:pPr lvl="1">
              <a:defRPr/>
            </a:pPr>
            <a:r>
              <a:rPr lang="ru-RU" dirty="0"/>
              <a:t>Центр дистанционного образования;</a:t>
            </a:r>
          </a:p>
          <a:p>
            <a:pPr lvl="1">
              <a:defRPr/>
            </a:pPr>
            <a:r>
              <a:rPr lang="ru-RU" dirty="0"/>
              <a:t>Центр выбора профессий;</a:t>
            </a:r>
          </a:p>
          <a:p>
            <a:pPr lvl="1">
              <a:defRPr/>
            </a:pPr>
            <a:r>
              <a:rPr lang="ru-RU" dirty="0"/>
              <a:t>Центр поддержки технологий и инноваций;</a:t>
            </a:r>
          </a:p>
          <a:p>
            <a:pPr lvl="1">
              <a:defRPr/>
            </a:pPr>
            <a:r>
              <a:rPr lang="ru-RU" dirty="0"/>
              <a:t>Центр </a:t>
            </a:r>
            <a:r>
              <a:rPr lang="ru-RU" dirty="0" err="1"/>
              <a:t>трансфера</a:t>
            </a:r>
            <a:r>
              <a:rPr lang="ru-RU" dirty="0"/>
              <a:t> технологий;</a:t>
            </a:r>
          </a:p>
          <a:p>
            <a:pPr lvl="1">
              <a:defRPr/>
            </a:pPr>
            <a:r>
              <a:rPr lang="ru-RU" dirty="0"/>
              <a:t>Молодежный центр.</a:t>
            </a: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02935AF-53A3-42DC-A1A3-CA8347F709D3}" type="slidenum">
              <a:rPr lang="ru-RU" altLang="en-US" sz="1400" smtClean="0"/>
              <a:pPr/>
              <a:t>26</a:t>
            </a:fld>
            <a:endParaRPr lang="ru-RU" altLang="en-US" sz="1400"/>
          </a:p>
        </p:txBody>
      </p:sp>
      <p:pic>
        <p:nvPicPr>
          <p:cNvPr id="31749" name="Picture 3" descr="C:\Users\р\Desktop\фото на сайт\студенческое научное общество\IMG_45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4575"/>
            <a:ext cx="2998788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C:\Users\р\Desktop\фото на сайт\студенческое научное общество\IMG_04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4905375"/>
            <a:ext cx="3173412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AutoShape 6" descr="Картинки по запросу сбербанк-аст л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752" name="AutoShape 8" descr="Картинки по запросу сбербанк-аст лого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1753" name="Picture 1" descr="F:\МУИТ\ИНФ о МУИТ\фото\IMG_05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2708275"/>
            <a:ext cx="313213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2" descr="F:\МУИТ\ИНФ о МУИТ\фото\IMG_14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08050"/>
            <a:ext cx="26273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5" descr="F:\МУИТ\ИНФ о МУИТ\фото\IMG_14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t="4744"/>
          <a:stretch>
            <a:fillRect/>
          </a:stretch>
        </p:blipFill>
        <p:spPr bwMode="auto">
          <a:xfrm>
            <a:off x="2916238" y="4868863"/>
            <a:ext cx="3059112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849313"/>
          </a:xfrm>
        </p:spPr>
        <p:txBody>
          <a:bodyPr/>
          <a:lstStyle/>
          <a:p>
            <a:r>
              <a:rPr lang="ru-RU" altLang="en-US" sz="2800" b="1">
                <a:solidFill>
                  <a:srgbClr val="FF0000"/>
                </a:solidFill>
              </a:rPr>
              <a:t>СТРУКТУРА   МУИТ</a:t>
            </a:r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95DCB1-90F8-414A-AE7F-2D2EFFE88A90}" type="slidenum">
              <a:rPr lang="ru-RU" altLang="en-US" sz="1400" smtClean="0"/>
              <a:pPr/>
              <a:t>27</a:t>
            </a:fld>
            <a:endParaRPr lang="ru-RU" altLang="en-US" sz="1400"/>
          </a:p>
        </p:txBody>
      </p:sp>
      <p:pic>
        <p:nvPicPr>
          <p:cNvPr id="32772" name="Picture 2" descr="http://www.osh.by/wp-content/uploads/2012/02/IMG_1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076700"/>
            <a:ext cx="4119562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http://www.vrk1.ru/netcat_files/2163/1738/h_2e869dd4855af5ac362bcd64152d07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92150"/>
            <a:ext cx="246856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Объект 2"/>
          <p:cNvSpPr>
            <a:spLocks noGrp="1"/>
          </p:cNvSpPr>
          <p:nvPr>
            <p:ph idx="1"/>
          </p:nvPr>
        </p:nvSpPr>
        <p:spPr>
          <a:xfrm>
            <a:off x="157163" y="692150"/>
            <a:ext cx="8785225" cy="4525962"/>
          </a:xfrm>
        </p:spPr>
        <p:txBody>
          <a:bodyPr/>
          <a:lstStyle/>
          <a:p>
            <a:r>
              <a:rPr lang="ru-RU" altLang="en-US"/>
              <a:t>Научно-исследовательские и производственные комплексы:</a:t>
            </a:r>
          </a:p>
          <a:p>
            <a:pPr lvl="1"/>
            <a:r>
              <a:rPr lang="ru-RU" altLang="en-US" sz="2400"/>
              <a:t>ИНСТРУМЕНТАЛЬНЫЙ ЦЕХ;</a:t>
            </a:r>
          </a:p>
          <a:p>
            <a:pPr lvl="1"/>
            <a:r>
              <a:rPr lang="ru-RU" altLang="en-US" sz="2400"/>
              <a:t>КОМПОЗИЦИОННЫЕ МАТЕРИАЛЫ ИЗ ПЕНОПОЛИСТИРОЛА; </a:t>
            </a:r>
          </a:p>
          <a:p>
            <a:pPr lvl="1"/>
            <a:r>
              <a:rPr lang="ru-RU" altLang="en-US" sz="2400"/>
              <a:t>ОБРАБОТКА ЖИДКИХ СПЛАВОВ И КОМПОЗИТОВ (алюминий, цветной и черный металл)</a:t>
            </a:r>
          </a:p>
        </p:txBody>
      </p:sp>
      <p:pic>
        <p:nvPicPr>
          <p:cNvPr id="32775" name="Picture 5" descr="C:\Users\р\Desktop\фото на сайт\научные лаборатории\13 Вытягивание базальтовой стру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70350"/>
            <a:ext cx="407987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849313"/>
          </a:xfrm>
        </p:spPr>
        <p:txBody>
          <a:bodyPr/>
          <a:lstStyle/>
          <a:p>
            <a:r>
              <a:rPr lang="ru-RU" altLang="en-US" sz="2800" b="1">
                <a:solidFill>
                  <a:srgbClr val="FF0000"/>
                </a:solidFill>
              </a:rPr>
              <a:t>СТРУКТУРА   МУИТ</a:t>
            </a:r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34D867-5334-4B95-8109-97260B9AB29B}" type="slidenum">
              <a:rPr lang="ru-RU" altLang="en-US" sz="1400" smtClean="0"/>
              <a:pPr/>
              <a:t>28</a:t>
            </a:fld>
            <a:endParaRPr lang="ru-RU" altLang="en-US" sz="14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5856" y="822325"/>
            <a:ext cx="9036495" cy="6093296"/>
          </a:xfrm>
          <a:extLst/>
        </p:spPr>
        <p:txBody>
          <a:bodyPr numCol="2">
            <a:noAutofit/>
          </a:bodyPr>
          <a:lstStyle/>
          <a:p>
            <a:pPr marL="0" indent="0">
              <a:buFontTx/>
              <a:buNone/>
              <a:defRPr/>
            </a:pPr>
            <a:endParaRPr lang="ru-RU" sz="2000" dirty="0"/>
          </a:p>
          <a:p>
            <a:pPr lvl="1">
              <a:defRPr/>
            </a:pPr>
            <a:r>
              <a:rPr lang="ru-RU" sz="1800" dirty="0"/>
              <a:t>Оптические технологии передачи информации</a:t>
            </a:r>
            <a:endParaRPr lang="ru-RU" sz="1600" dirty="0"/>
          </a:p>
          <a:p>
            <a:pPr lvl="1">
              <a:defRPr/>
            </a:pPr>
            <a:r>
              <a:rPr lang="ru-RU" sz="1800" dirty="0"/>
              <a:t>Исследование угля</a:t>
            </a:r>
            <a:endParaRPr lang="ru-RU" sz="1600" dirty="0"/>
          </a:p>
          <a:p>
            <a:pPr lvl="1">
              <a:defRPr/>
            </a:pPr>
            <a:r>
              <a:rPr lang="ru-RU" sz="1800" dirty="0"/>
              <a:t>Композиционные материалы</a:t>
            </a:r>
            <a:endParaRPr lang="ru-RU" sz="1600" dirty="0"/>
          </a:p>
          <a:p>
            <a:pPr lvl="1">
              <a:defRPr/>
            </a:pPr>
            <a:r>
              <a:rPr lang="ru-RU" sz="1800" dirty="0"/>
              <a:t>Базальтовые волокна</a:t>
            </a:r>
            <a:endParaRPr lang="ru-RU" sz="1600" dirty="0"/>
          </a:p>
          <a:p>
            <a:pPr marL="720000" lvl="1">
              <a:defRPr/>
            </a:pPr>
            <a:r>
              <a:rPr lang="ru-RU" sz="1800" dirty="0"/>
              <a:t>Конструирование и моделирование швейных изделий</a:t>
            </a:r>
            <a:endParaRPr lang="ru-RU" sz="1600" dirty="0"/>
          </a:p>
          <a:p>
            <a:pPr marL="720000" lvl="1">
              <a:defRPr/>
            </a:pPr>
            <a:r>
              <a:rPr lang="ru-RU" sz="1800" dirty="0"/>
              <a:t>Технология швейных изделий</a:t>
            </a:r>
            <a:endParaRPr lang="ru-RU" sz="1600" dirty="0"/>
          </a:p>
          <a:p>
            <a:pPr marL="720000" lvl="1">
              <a:defRPr/>
            </a:pPr>
            <a:r>
              <a:rPr lang="ru-RU" sz="1800" dirty="0"/>
              <a:t>Строительные материалы и изделия</a:t>
            </a:r>
            <a:endParaRPr lang="ru-RU" sz="1050" dirty="0"/>
          </a:p>
          <a:p>
            <a:pPr marL="720000" lvl="1">
              <a:defRPr/>
            </a:pPr>
            <a:r>
              <a:rPr lang="ru-RU" sz="1800" dirty="0"/>
              <a:t>Строительные конструкции</a:t>
            </a:r>
            <a:endParaRPr lang="ru-RU" sz="1050" dirty="0"/>
          </a:p>
          <a:p>
            <a:pPr marL="720000" lvl="1">
              <a:defRPr/>
            </a:pPr>
            <a:r>
              <a:rPr lang="ru-RU" sz="1800" dirty="0"/>
              <a:t>Конструкции транспортно-технологических машин и комплексов</a:t>
            </a:r>
          </a:p>
          <a:p>
            <a:pPr marL="720000" lvl="1">
              <a:defRPr/>
            </a:pPr>
            <a:r>
              <a:rPr lang="ru-RU" sz="1800" dirty="0"/>
              <a:t>Устройство автомобиля</a:t>
            </a:r>
            <a:endParaRPr lang="ru-RU" sz="1050" dirty="0"/>
          </a:p>
          <a:p>
            <a:pPr marL="720000" lvl="1">
              <a:defRPr/>
            </a:pPr>
            <a:r>
              <a:rPr lang="ru-RU" sz="1800" dirty="0"/>
              <a:t>Механические испытания материалов и конструкций</a:t>
            </a:r>
          </a:p>
          <a:p>
            <a:pPr marL="720000" lvl="1">
              <a:defRPr/>
            </a:pPr>
            <a:endParaRPr lang="ru-RU" sz="1800" dirty="0"/>
          </a:p>
          <a:p>
            <a:pPr marL="720000" lvl="1">
              <a:defRPr/>
            </a:pPr>
            <a:endParaRPr lang="ru-RU" sz="1800" dirty="0"/>
          </a:p>
          <a:p>
            <a:pPr marL="720000" lvl="1">
              <a:defRPr/>
            </a:pPr>
            <a:endParaRPr lang="ru-RU" sz="1050" dirty="0"/>
          </a:p>
          <a:p>
            <a:pPr marL="720000" lvl="1">
              <a:defRPr/>
            </a:pPr>
            <a:r>
              <a:rPr lang="ru-RU" sz="1800" dirty="0"/>
              <a:t>Электротехника и основы электроники</a:t>
            </a:r>
            <a:endParaRPr lang="ru-RU" sz="1050" dirty="0"/>
          </a:p>
          <a:p>
            <a:pPr marL="720000" lvl="1">
              <a:defRPr/>
            </a:pPr>
            <a:r>
              <a:rPr lang="ru-RU" sz="1800" dirty="0"/>
              <a:t>Возобновляемые источники энергии</a:t>
            </a:r>
            <a:endParaRPr lang="ru-RU" sz="1050" dirty="0"/>
          </a:p>
          <a:p>
            <a:pPr marL="720000" lvl="1">
              <a:defRPr/>
            </a:pPr>
            <a:r>
              <a:rPr lang="ru-RU" sz="1800" dirty="0"/>
              <a:t>Электрооборудования и электронные системы</a:t>
            </a:r>
            <a:endParaRPr lang="ru-RU" sz="1050" dirty="0"/>
          </a:p>
          <a:p>
            <a:pPr marL="720000" lvl="1">
              <a:defRPr/>
            </a:pPr>
            <a:r>
              <a:rPr lang="ru-RU" sz="1800" dirty="0"/>
              <a:t>Электроснабжение зданий и сооружений</a:t>
            </a:r>
            <a:endParaRPr lang="ru-RU" sz="1050" dirty="0"/>
          </a:p>
          <a:p>
            <a:pPr marL="720000" lvl="1">
              <a:defRPr/>
            </a:pPr>
            <a:r>
              <a:rPr lang="ru-RU" sz="1800" dirty="0"/>
              <a:t>Слесарно-инструментальная мастерская</a:t>
            </a:r>
            <a:endParaRPr lang="ru-RU" sz="1050" dirty="0"/>
          </a:p>
          <a:p>
            <a:pPr lvl="1">
              <a:defRPr/>
            </a:pPr>
            <a:r>
              <a:rPr lang="ru-RU" sz="1800" dirty="0"/>
              <a:t>Координатная расточка точных деталей</a:t>
            </a:r>
            <a:endParaRPr lang="ru-RU" sz="1050" dirty="0"/>
          </a:p>
          <a:p>
            <a:pPr lvl="1">
              <a:defRPr/>
            </a:pPr>
            <a:r>
              <a:rPr lang="ru-RU" sz="1800" dirty="0"/>
              <a:t>Сварка и контроль качества металлов</a:t>
            </a:r>
            <a:endParaRPr lang="ru-RU" sz="1050" dirty="0"/>
          </a:p>
          <a:p>
            <a:pPr lvl="1">
              <a:defRPr/>
            </a:pPr>
            <a:r>
              <a:rPr lang="ru-RU" sz="1800" dirty="0"/>
              <a:t>Сварочная мастерская</a:t>
            </a:r>
            <a:endParaRPr lang="ru-RU" sz="1050" dirty="0"/>
          </a:p>
          <a:p>
            <a:pPr lvl="1">
              <a:defRPr/>
            </a:pPr>
            <a:r>
              <a:rPr lang="ru-RU" sz="1800" dirty="0"/>
              <a:t>Мастерская по механической обработке металлов</a:t>
            </a:r>
            <a:endParaRPr lang="ru-RU" sz="1050" dirty="0"/>
          </a:p>
          <a:p>
            <a:pPr lvl="1">
              <a:defRPr/>
            </a:pPr>
            <a:r>
              <a:rPr lang="ru-RU" sz="1800" dirty="0"/>
              <a:t>Охрана труда, техника безопасности и гражданская оборона</a:t>
            </a:r>
            <a:endParaRPr lang="ru-RU" sz="105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07950" y="692150"/>
            <a:ext cx="9036050" cy="46831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000"/>
              <a:t>Учебно-научно-производственные лаборатории</a:t>
            </a:r>
          </a:p>
          <a:p>
            <a:pPr lvl="1" eaLnBrk="1" hangingPunct="1"/>
            <a:endParaRPr lang="ru-RU" altLang="en-US" sz="1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849313"/>
          </a:xfrm>
        </p:spPr>
        <p:txBody>
          <a:bodyPr/>
          <a:lstStyle/>
          <a:p>
            <a:r>
              <a:rPr lang="ru-RU" altLang="en-US" sz="2800" b="1">
                <a:solidFill>
                  <a:srgbClr val="FF0000"/>
                </a:solidFill>
              </a:rPr>
              <a:t>СТРУКТУРА   МУИТ</a:t>
            </a:r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502B9E1-C4AF-4065-A64A-2798CED90AB0}" type="slidenum">
              <a:rPr lang="ru-RU" altLang="en-US" sz="1400" smtClean="0"/>
              <a:pPr/>
              <a:t>29</a:t>
            </a:fld>
            <a:endParaRPr lang="ru-RU" altLang="en-US" sz="1400"/>
          </a:p>
        </p:txBody>
      </p:sp>
      <p:sp>
        <p:nvSpPr>
          <p:cNvPr id="34820" name="Объект 2"/>
          <p:cNvSpPr>
            <a:spLocks noGrp="1"/>
          </p:cNvSpPr>
          <p:nvPr>
            <p:ph idx="1"/>
          </p:nvPr>
        </p:nvSpPr>
        <p:spPr>
          <a:xfrm>
            <a:off x="107950" y="765175"/>
            <a:ext cx="6408738" cy="4679950"/>
          </a:xfrm>
        </p:spPr>
        <p:txBody>
          <a:bodyPr/>
          <a:lstStyle/>
          <a:p>
            <a:r>
              <a:rPr lang="ru-RU" altLang="en-US" sz="2400"/>
              <a:t>Кафедры</a:t>
            </a:r>
          </a:p>
          <a:p>
            <a:pPr lvl="1"/>
            <a:r>
              <a:rPr lang="ru-RU" altLang="en-US" sz="2000"/>
              <a:t>Информационные системы и технологии</a:t>
            </a:r>
          </a:p>
          <a:p>
            <a:pPr lvl="1"/>
            <a:r>
              <a:rPr lang="ru-RU" altLang="en-US" sz="2000"/>
              <a:t>Производство строительных материалов и сейсмостойкое строительство</a:t>
            </a:r>
          </a:p>
          <a:p>
            <a:pPr lvl="1"/>
            <a:r>
              <a:rPr lang="ru-RU" altLang="en-US" sz="2000"/>
              <a:t>Дизайн архитектуры и технология легкой промышленности</a:t>
            </a:r>
          </a:p>
          <a:p>
            <a:pPr lvl="1"/>
            <a:r>
              <a:rPr lang="ru-RU" altLang="en-US" sz="2000"/>
              <a:t>Электроэнергетика и электротехника</a:t>
            </a:r>
          </a:p>
          <a:p>
            <a:pPr lvl="1"/>
            <a:r>
              <a:rPr lang="ru-RU" altLang="en-US" sz="2000"/>
              <a:t>Экономика, финансы и инновационный менеджмент</a:t>
            </a:r>
          </a:p>
          <a:p>
            <a:pPr lvl="1"/>
            <a:r>
              <a:rPr lang="ru-RU" altLang="en-US" sz="2000"/>
              <a:t>Бухгалтерский учет, анализ и аудит</a:t>
            </a:r>
          </a:p>
          <a:p>
            <a:pPr lvl="1"/>
            <a:r>
              <a:rPr lang="en-US" altLang="en-US" sz="2000"/>
              <a:t>Философия</a:t>
            </a:r>
            <a:r>
              <a:rPr lang="ru-RU" altLang="en-US" sz="2000"/>
              <a:t>, межкультурная коммуникация и психология</a:t>
            </a:r>
          </a:p>
        </p:txBody>
      </p:sp>
      <p:pic>
        <p:nvPicPr>
          <p:cNvPr id="34821" name="Picture 2" descr="C:\Users\р\Desktop\фото на сайт\Кафедры\ДАС\IMG_97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15994"/>
          <a:stretch>
            <a:fillRect/>
          </a:stretch>
        </p:blipFill>
        <p:spPr bwMode="auto">
          <a:xfrm>
            <a:off x="6672263" y="3105150"/>
            <a:ext cx="248285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3" descr="C:\Users\р\Desktop\фото на сайт\Кафедры\Информатика\IMG_64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5229225"/>
            <a:ext cx="2481262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5" descr="C:\Users\р\Desktop\фото на сайт\Кафедры\Строительство\МУИТ120225 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25"/>
            <a:ext cx="21717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7" descr="C:\Users\р\Desktop\фото на сайт\Кафедры\Эксп транспорта\mashinyi-420x3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4910138"/>
            <a:ext cx="241935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928100" cy="1143000"/>
          </a:xfrm>
        </p:spPr>
        <p:txBody>
          <a:bodyPr/>
          <a:lstStyle/>
          <a:p>
            <a:r>
              <a:rPr lang="ru-RU" alt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КОНТРОЛЬ КАЧЕСТВА ОБРАЗОВАНИЯ В КЫРГЫЗСКОЙ РЕСПУБЛИКЕ</a:t>
            </a:r>
            <a:endParaRPr lang="ru-RU" altLang="en-US" sz="2800">
              <a:solidFill>
                <a:srgbClr val="FF0000"/>
              </a:solidFill>
            </a:endParaRP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70438"/>
          </a:xfr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dirty="0">
                <a:cs typeface="Times New Roman" pitchFamily="18" charset="0"/>
              </a:rPr>
              <a:t>Лицензирование (на право ведения образовательной деятельности)</a:t>
            </a:r>
            <a:endParaRPr lang="ru-RU" dirty="0"/>
          </a:p>
          <a:p>
            <a:pPr>
              <a:spcBef>
                <a:spcPct val="50000"/>
              </a:spcBef>
              <a:defRPr/>
            </a:pPr>
            <a:r>
              <a:rPr lang="ru-RU" dirty="0">
                <a:cs typeface="Times New Roman" pitchFamily="18" charset="0"/>
              </a:rPr>
              <a:t>Аттестация</a:t>
            </a:r>
            <a:r>
              <a:rPr lang="ru-RU" dirty="0"/>
              <a:t> (на право выдачи диплома)</a:t>
            </a: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endParaRPr lang="ru-RU" dirty="0"/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ru-RU" dirty="0"/>
              <a:t>С 1.09.2016 вся система образования вступила в независимую аккредитацию, включая среднее образование, средне-профессиональное образование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F2AFB07-3BCB-4022-ACB5-3CAAF8B028C5}" type="slidenum">
              <a:rPr lang="ru-RU" altLang="en-US" sz="1400" smtClean="0"/>
              <a:pPr/>
              <a:t>30</a:t>
            </a:fld>
            <a:endParaRPr lang="ru-RU" altLang="en-US" sz="1400"/>
          </a:p>
        </p:txBody>
      </p:sp>
      <p:sp>
        <p:nvSpPr>
          <p:cNvPr id="35843" name="Заголовок 1"/>
          <p:cNvSpPr txBox="1">
            <a:spLocks/>
          </p:cNvSpPr>
          <p:nvPr/>
        </p:nvSpPr>
        <p:spPr bwMode="auto">
          <a:xfrm>
            <a:off x="1073150" y="0"/>
            <a:ext cx="766286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ОБУЧЕНИЯ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85750" y="1052513"/>
            <a:ext cx="8766810" cy="42481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en-US" sz="2400" b="1">
                <a:latin typeface="Book Antiqua" panose="02040602050305030304" pitchFamily="18" charset="0"/>
              </a:rPr>
              <a:t>Аспирантура - 2-3 года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ru-RU" altLang="en-US" sz="2400" b="1">
                <a:latin typeface="Book Antiqua" panose="02040602050305030304" pitchFamily="18" charset="0"/>
              </a:rPr>
              <a:t>Высшее профессиональное образование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ru-RU" altLang="en-US" sz="2400" b="1">
                <a:latin typeface="Book Antiqua" panose="02040602050305030304" pitchFamily="18" charset="0"/>
              </a:rPr>
              <a:t>	</a:t>
            </a:r>
            <a:r>
              <a:rPr lang="ru-RU" altLang="en-US" sz="2000" b="1">
                <a:latin typeface="Book Antiqua" panose="02040602050305030304" pitchFamily="18" charset="0"/>
              </a:rPr>
              <a:t>бакалавриат – 4 года,  специалитет – 5 лет</a:t>
            </a:r>
            <a:r>
              <a:rPr lang="en-US" altLang="en-US" sz="2000" b="1">
                <a:latin typeface="Book Antiqua" panose="02040602050305030304" pitchFamily="18" charset="0"/>
              </a:rPr>
              <a:t>, магистратура – 2 года</a:t>
            </a:r>
            <a:endParaRPr lang="ru-RU" altLang="en-US" sz="2000" b="1">
              <a:latin typeface="Book Antiqua" panose="0204060205030503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ru-RU" altLang="en-US" sz="2000" b="1">
                <a:latin typeface="Book Antiqua" panose="02040602050305030304" pitchFamily="18" charset="0"/>
              </a:rPr>
              <a:t>	заочное/дистантное – 5 или 6 ле</a:t>
            </a:r>
            <a:r>
              <a:rPr lang="en-US" altLang="en-US" sz="2000" b="1">
                <a:latin typeface="Book Antiqua" panose="02040602050305030304" pitchFamily="18" charset="0"/>
              </a:rPr>
              <a:t>т</a:t>
            </a:r>
            <a:endParaRPr lang="en-US" altLang="en-US" sz="2400" b="1">
              <a:latin typeface="Book Antiqua" panose="0204060205030503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ru-RU" altLang="en-US" sz="2400" b="1">
                <a:latin typeface="Book Antiqua" panose="02040602050305030304" pitchFamily="18" charset="0"/>
              </a:rPr>
              <a:t>Среднее профессиональное образование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ru-RU" altLang="en-US" sz="2000" b="1">
                <a:latin typeface="Book Antiqua" panose="02040602050305030304" pitchFamily="18" charset="0"/>
              </a:rPr>
              <a:t> – 2 года 10 мес и 3 года 10 мес.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ru-RU" altLang="en-US" sz="2400" b="1">
                <a:latin typeface="Book Antiqua" panose="02040602050305030304" pitchFamily="18" charset="0"/>
              </a:rPr>
              <a:t>Начальное профессиональное образование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ru-RU" altLang="en-US" sz="2400" b="1">
                <a:latin typeface="Book Antiqua" panose="02040602050305030304" pitchFamily="18" charset="0"/>
              </a:rPr>
              <a:t>Подготовительное отделение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ru-RU" altLang="en-US" sz="2400" b="1">
                <a:latin typeface="Book Antiqua" panose="02040602050305030304" pitchFamily="18" charset="0"/>
              </a:rPr>
              <a:t>Дополнительное профессиональное образование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ru-RU" altLang="en-US" sz="2400" b="1">
                <a:latin typeface="Book Antiqua" panose="02040602050305030304" pitchFamily="18" charset="0"/>
              </a:rPr>
              <a:t>Электронное обучение (</a:t>
            </a:r>
            <a:r>
              <a:rPr lang="en-US" altLang="en-US" sz="2400" b="1">
                <a:latin typeface="Book Antiqua" panose="02040602050305030304" pitchFamily="18" charset="0"/>
              </a:rPr>
              <a:t>on-line</a:t>
            </a:r>
            <a:r>
              <a:rPr lang="ru-RU" altLang="en-US" sz="2400" b="1">
                <a:latin typeface="Book Antiqua" panose="02040602050305030304" pitchFamily="18" charset="0"/>
              </a:rPr>
              <a:t>)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ru-RU" altLang="en-US" sz="2400" b="1">
                <a:latin typeface="Book Antiqua" panose="02040602050305030304" pitchFamily="18" charset="0"/>
              </a:rPr>
              <a:t>Краткосрочные курсы</a:t>
            </a:r>
          </a:p>
        </p:txBody>
      </p:sp>
      <p:pic>
        <p:nvPicPr>
          <p:cNvPr id="35845" name="Picture 2" descr="G:\фото МУИТ\выпуск2014\IMG_1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5378450"/>
            <a:ext cx="2217738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" descr="G:\фото МУИТ\выпуск2014\IMG_15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5378450"/>
            <a:ext cx="22193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4" descr="G:\фото МУИТ\выпуск2014\IMG_15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5378450"/>
            <a:ext cx="2217737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5" descr="G:\фото МУИТ\выпуск2014\IMG_15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5378450"/>
            <a:ext cx="22193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761038"/>
          </a:xfrm>
        </p:spPr>
        <p:txBody>
          <a:bodyPr>
            <a:noAutofit/>
          </a:bodyPr>
          <a:lstStyle/>
          <a:p>
            <a:pPr marL="0" indent="3556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/>
              <a:t>Для привлечения инвестиций в образование и научно-исследовательские работы МУИТ разрабатывает проекты предложения.</a:t>
            </a:r>
          </a:p>
          <a:p>
            <a:pPr marL="0" indent="3556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/>
              <a:t>Университет предлагает множество проектов предложений:</a:t>
            </a:r>
          </a:p>
          <a:p>
            <a:pPr marL="0" indent="355600"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2000" i="1" dirty="0"/>
              <a:t>Коммерциализация тонкослойных резинометаллических элементов для </a:t>
            </a:r>
            <a:r>
              <a:rPr lang="ru-RU" sz="2000" i="1"/>
              <a:t>систем виброизоляции </a:t>
            </a:r>
            <a:r>
              <a:rPr lang="ru-RU" sz="2000" i="1" dirty="0"/>
              <a:t>и </a:t>
            </a:r>
            <a:r>
              <a:rPr lang="ru-RU" sz="2000" i="1" err="1"/>
              <a:t>сейсмозащиты</a:t>
            </a:r>
            <a:r>
              <a:rPr lang="ru-RU" sz="2000" i="1"/>
              <a:t> </a:t>
            </a:r>
            <a:r>
              <a:rPr lang="en-US" sz="2000" i="1"/>
              <a:t>зданий</a:t>
            </a:r>
            <a:r>
              <a:rPr lang="ru-RU" sz="2000" i="1"/>
              <a:t>;</a:t>
            </a:r>
            <a:endParaRPr lang="ru-RU" sz="2000" i="1" dirty="0"/>
          </a:p>
          <a:p>
            <a:pPr marL="0" indent="355600"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2000" i="1" dirty="0">
                <a:latin typeface="+mj-lt"/>
              </a:rPr>
              <a:t>Усиление конструкций композитными углеродными материалами;</a:t>
            </a:r>
          </a:p>
          <a:p>
            <a:pPr marL="0" indent="355600"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2000" i="1" dirty="0">
                <a:latin typeface="+mj-lt"/>
              </a:rPr>
              <a:t>Разработка сети мониторинга </a:t>
            </a:r>
            <a:r>
              <a:rPr lang="ru-RU" sz="2000" i="1">
                <a:latin typeface="+mj-lt"/>
              </a:rPr>
              <a:t>устойчивости </a:t>
            </a:r>
            <a:r>
              <a:rPr lang="en-US" sz="2000" i="1">
                <a:latin typeface="+mj-lt"/>
              </a:rPr>
              <a:t>ГЭС КР</a:t>
            </a:r>
            <a:r>
              <a:rPr lang="ru-RU" sz="2000" i="1">
                <a:latin typeface="+mj-lt"/>
              </a:rPr>
              <a:t>;</a:t>
            </a:r>
            <a:endParaRPr lang="ru-RU" sz="2000" i="1" dirty="0">
              <a:latin typeface="+mj-lt"/>
            </a:endParaRPr>
          </a:p>
          <a:p>
            <a:pPr marL="0" indent="355600"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2000" i="1" dirty="0">
                <a:latin typeface="+mj-lt"/>
              </a:rPr>
              <a:t>Создание технологии производства базальтовой фибры;</a:t>
            </a:r>
          </a:p>
          <a:p>
            <a:pPr marL="0" indent="355600" algn="just">
              <a:lnSpc>
                <a:spcPct val="80000"/>
              </a:lnSpc>
              <a:buFontTx/>
              <a:buChar char="-"/>
              <a:defRPr/>
            </a:pPr>
            <a:r>
              <a:rPr lang="ru-RU" sz="2000" i="1" dirty="0">
                <a:latin typeface="+mj-lt"/>
              </a:rPr>
              <a:t>Использование горных пород для производства неорганических волокон;</a:t>
            </a:r>
          </a:p>
          <a:p>
            <a:pPr marL="0" indent="355600" algn="just">
              <a:lnSpc>
                <a:spcPct val="80000"/>
              </a:lnSpc>
              <a:buFontTx/>
              <a:buChar char="-"/>
              <a:defRPr/>
            </a:pPr>
            <a:r>
              <a:rPr lang="ru-RU" sz="2000" i="1">
                <a:latin typeface="+mj-lt"/>
              </a:rPr>
              <a:t>Разработкатехнологий </a:t>
            </a:r>
            <a:r>
              <a:rPr lang="ru-RU" sz="2000" i="1" dirty="0">
                <a:latin typeface="+mj-lt"/>
              </a:rPr>
              <a:t>производства </a:t>
            </a:r>
            <a:r>
              <a:rPr lang="ru-RU" sz="2000" i="1" dirty="0" err="1">
                <a:latin typeface="+mj-lt"/>
              </a:rPr>
              <a:t>энергоэффективных</a:t>
            </a:r>
            <a:r>
              <a:rPr lang="ru-RU" sz="2000" i="1" dirty="0">
                <a:latin typeface="+mj-lt"/>
              </a:rPr>
              <a:t>  композиционных материалов из </a:t>
            </a:r>
            <a:r>
              <a:rPr lang="ru-RU" sz="2000" i="1">
                <a:latin typeface="+mj-lt"/>
              </a:rPr>
              <a:t>местного сырь</a:t>
            </a:r>
            <a:r>
              <a:rPr lang="en-US" sz="2000" i="1">
                <a:latin typeface="+mj-lt"/>
              </a:rPr>
              <a:t>я</a:t>
            </a:r>
            <a:r>
              <a:rPr lang="ru-RU" sz="2000" i="1">
                <a:latin typeface="+mj-lt"/>
              </a:rPr>
              <a:t>;</a:t>
            </a:r>
            <a:endParaRPr lang="ru-RU" sz="2000" i="1" dirty="0">
              <a:latin typeface="+mj-lt"/>
            </a:endParaRPr>
          </a:p>
          <a:p>
            <a:pPr marL="0" indent="355600" algn="just">
              <a:lnSpc>
                <a:spcPct val="80000"/>
              </a:lnSpc>
              <a:buFontTx/>
              <a:buChar char="-"/>
              <a:defRPr/>
            </a:pPr>
            <a:r>
              <a:rPr lang="ru-RU" sz="2000" i="1" dirty="0">
                <a:latin typeface="+mj-lt"/>
              </a:rPr>
              <a:t>Внедрение новых информационных технологий в разные сферы деятельности человека.</a:t>
            </a:r>
          </a:p>
          <a:p>
            <a:pPr marL="0" indent="355600">
              <a:lnSpc>
                <a:spcPct val="80000"/>
              </a:lnSpc>
              <a:buFontTx/>
              <a:buChar char="-"/>
              <a:defRPr/>
            </a:pPr>
            <a:endParaRPr lang="ru-RU" sz="2000" i="1" dirty="0"/>
          </a:p>
        </p:txBody>
      </p:sp>
      <p:pic>
        <p:nvPicPr>
          <p:cNvPr id="41987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b="20872"/>
          <a:stretch>
            <a:fillRect/>
          </a:stretch>
        </p:blipFill>
        <p:spPr bwMode="auto">
          <a:xfrm>
            <a:off x="3563938" y="4797425"/>
            <a:ext cx="2592387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4" b="23050"/>
          <a:stretch>
            <a:fillRect/>
          </a:stretch>
        </p:blipFill>
        <p:spPr bwMode="auto">
          <a:xfrm>
            <a:off x="539750" y="4797425"/>
            <a:ext cx="284321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3" descr="D:\MUIT\Строительство\статья\фотографии\IMG_19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/>
          <a:stretch>
            <a:fillRect/>
          </a:stretch>
        </p:blipFill>
        <p:spPr bwMode="auto">
          <a:xfrm>
            <a:off x="6372225" y="4797425"/>
            <a:ext cx="23034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78899" y="396240"/>
            <a:ext cx="8856662" cy="561975"/>
          </a:xfrm>
        </p:spPr>
        <p:txBody>
          <a:bodyPr/>
          <a:lstStyle/>
          <a:p>
            <a:pPr eaLnBrk="1" hangingPunct="1"/>
            <a:r>
              <a:rPr lang="ru-RU" altLang="en-US" sz="2800" b="1">
                <a:solidFill>
                  <a:srgbClr val="FF0000"/>
                </a:solidFill>
              </a:rPr>
              <a:t>ОБРАЗОВАНИЕ, НАУКА, ПРОИЗВОДСТВО, ИННОВАЦИИ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65568"/>
            <a:ext cx="8252460" cy="3692207"/>
          </a:xfrm>
        </p:spPr>
        <p:txBody>
          <a:bodyPr/>
          <a:lstStyle/>
          <a:p>
            <a:pPr marL="0" indent="355600" algn="just" eaLnBrk="1" hangingPunct="1">
              <a:lnSpc>
                <a:spcPct val="80000"/>
              </a:lnSpc>
              <a:buFontTx/>
              <a:buNone/>
            </a:pPr>
            <a:r>
              <a:rPr lang="ru-RU" altLang="en-US" sz="2000"/>
              <a:t>МУИТ осуществляет свою образовательную деятельность непосредственно с наукой и производственными предприятиями:</a:t>
            </a:r>
          </a:p>
          <a:p>
            <a:pPr marL="0" indent="355600" algn="just" eaLnBrk="1" hangingPunct="1">
              <a:lnSpc>
                <a:spcPct val="80000"/>
              </a:lnSpc>
              <a:buFontTx/>
              <a:buChar char="-"/>
            </a:pPr>
            <a:r>
              <a:rPr lang="ru-RU" altLang="en-US" sz="2000"/>
              <a:t>Производство гипса, кирпича, черепиц, пеноблоков, пескоблоков</a:t>
            </a:r>
            <a:r>
              <a:rPr lang="en-US" altLang="en-US" sz="2000"/>
              <a:t>, стальных шаров разного диаметра, металлических батарей</a:t>
            </a:r>
            <a:r>
              <a:rPr lang="ru-RU" altLang="en-US" sz="2000"/>
              <a:t>;</a:t>
            </a:r>
          </a:p>
          <a:p>
            <a:pPr marL="0" indent="355600" algn="just" eaLnBrk="1" hangingPunct="1">
              <a:lnSpc>
                <a:spcPct val="80000"/>
              </a:lnSpc>
              <a:buFontTx/>
              <a:buChar char="-"/>
            </a:pPr>
            <a:r>
              <a:rPr lang="ru-RU" altLang="en-US" sz="2000"/>
              <a:t>Производство базальтовых супертонких волокон и изделий на их основе;</a:t>
            </a:r>
          </a:p>
          <a:p>
            <a:pPr marL="0" indent="355600" algn="just" eaLnBrk="1" hangingPunct="1">
              <a:lnSpc>
                <a:spcPct val="80000"/>
              </a:lnSpc>
              <a:buFontTx/>
              <a:buChar char="-"/>
            </a:pPr>
            <a:r>
              <a:rPr lang="ru-RU" altLang="en-US" sz="2000"/>
              <a:t>Конструирование и производство швейных изделий;</a:t>
            </a:r>
          </a:p>
          <a:p>
            <a:pPr marL="0" indent="355600" algn="just" eaLnBrk="1" hangingPunct="1">
              <a:lnSpc>
                <a:spcPct val="80000"/>
              </a:lnSpc>
              <a:buFontTx/>
              <a:buChar char="-"/>
            </a:pPr>
            <a:r>
              <a:rPr lang="ru-RU" altLang="en-US" sz="2000"/>
              <a:t>Архитектур</a:t>
            </a:r>
            <a:r>
              <a:rPr lang="en-US" altLang="en-US" sz="2000"/>
              <a:t>ный дизайн, расчет, моделирование и </a:t>
            </a:r>
            <a:r>
              <a:rPr lang="ru-RU" altLang="en-US" sz="2000"/>
              <a:t>проектирование зданий и сооружений (ГИССиИП, АО «Промпроект», АО «Кыргызгипрострой» и др.);</a:t>
            </a:r>
            <a:endParaRPr lang="en-US" altLang="en-US" sz="2000"/>
          </a:p>
          <a:p>
            <a:pPr marL="0" indent="355600" algn="just" eaLnBrk="1" hangingPunct="1">
              <a:lnSpc>
                <a:spcPct val="80000"/>
              </a:lnSpc>
              <a:buFontTx/>
              <a:buChar char="-"/>
            </a:pPr>
            <a:r>
              <a:rPr lang="ru-RU" altLang="en-US" sz="2000"/>
              <a:t>С</a:t>
            </a:r>
            <a:r>
              <a:rPr lang="en-US" altLang="en-US" sz="2000"/>
              <a:t>борка, производство и мониторинг светодиодных электрических щитов и ламп  совместно с “Байэлектро” и “Росэлектро”</a:t>
            </a:r>
          </a:p>
        </p:txBody>
      </p:sp>
      <p:pic>
        <p:nvPicPr>
          <p:cNvPr id="43013" name="Picture 6" descr="12 Раздув базальтового волок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43" y="5111984"/>
            <a:ext cx="2376487" cy="173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 descr="16 Получение холста из БСТ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273" y="5111984"/>
            <a:ext cx="1987447" cy="174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 descr="D:\MUIT\Строительство\Отчет_2015\22.jpg">
            <a:extLst>
              <a:ext uri="{FF2B5EF4-FFF2-40B4-BE49-F238E27FC236}">
                <a16:creationId xmlns:a16="http://schemas.microsoft.com/office/drawing/2014/main" xmlns="" id="{136A8792-F8A0-9342-A865-BEFA8F6A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920" y="5111984"/>
            <a:ext cx="2468880" cy="173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НИБ-11\Desktop\Душанбе 2015\Фотоальбом\9_5.jpg">
            <a:extLst>
              <a:ext uri="{FF2B5EF4-FFF2-40B4-BE49-F238E27FC236}">
                <a16:creationId xmlns:a16="http://schemas.microsoft.com/office/drawing/2014/main" xmlns="" id="{55836CCD-3BAB-A844-9B2E-4FF28D15E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9" y="5111984"/>
            <a:ext cx="1987494" cy="172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225"/>
            <a:ext cx="9144000" cy="93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ЦЕНТР КОСМИЧЕСКИХ ИССЛЕДОВАНИЙ И ТЕХНОЛОГИЧЕСКОГО ОБРАЗОВАНИЯ СТРАН АЗИИ И ТИХОГО ОКЕАНА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2332038"/>
            <a:ext cx="5995987" cy="4525962"/>
          </a:xfrm>
        </p:spPr>
        <p:txBody>
          <a:bodyPr>
            <a:normAutofit lnSpcReduction="10000"/>
          </a:bodyPr>
          <a:lstStyle/>
          <a:p>
            <a:pPr marL="0" indent="355600" algn="just" eaLnBrk="1" hangingPunct="1">
              <a:buFontTx/>
              <a:buNone/>
              <a:defRPr/>
            </a:pPr>
            <a:r>
              <a:rPr lang="ru-RU" sz="1800" dirty="0"/>
              <a:t>Центр охватывает территорию всех стран Азии и Тихого океана.</a:t>
            </a:r>
          </a:p>
          <a:p>
            <a:pPr marL="0" indent="355600" algn="just">
              <a:buFontTx/>
              <a:buNone/>
              <a:defRPr/>
            </a:pPr>
            <a:r>
              <a:rPr lang="ru-RU" sz="1800" dirty="0"/>
              <a:t>Действующими членами Центра являются 58 стран-участниц из стран Азии и Тихого океана.</a:t>
            </a:r>
          </a:p>
          <a:p>
            <a:pPr marL="0" indent="355600" algn="just" eaLnBrk="1" hangingPunct="1">
              <a:buFontTx/>
              <a:buNone/>
              <a:defRPr/>
            </a:pPr>
            <a:r>
              <a:rPr lang="ru-RU" sz="1800" dirty="0"/>
              <a:t>Из них представители 18 стран являются членами Совета Директоров Центра, в  том числе МУИТ.</a:t>
            </a:r>
          </a:p>
          <a:p>
            <a:pPr marL="0" indent="355600" algn="just" eaLnBrk="1" hangingPunct="1">
              <a:buFontTx/>
              <a:buNone/>
              <a:defRPr/>
            </a:pPr>
            <a:r>
              <a:rPr lang="ru-RU" sz="1800" dirty="0"/>
              <a:t>Ежегодно Университет принимает активное участие в проведении Совета Директоров в Индии;</a:t>
            </a:r>
          </a:p>
          <a:p>
            <a:pPr marL="0" indent="357188" algn="just" eaLnBrk="1" hangingPunct="1">
              <a:buFontTx/>
              <a:buNone/>
              <a:defRPr/>
            </a:pPr>
            <a:r>
              <a:rPr lang="ru-RU" sz="1800" dirty="0"/>
              <a:t>Стажировку проходят молодые ученые и преподаватели в возрасте до 45 лет.</a:t>
            </a:r>
          </a:p>
          <a:p>
            <a:pPr marL="0" indent="357188" algn="just" eaLnBrk="1" hangingPunct="1">
              <a:buFontTx/>
              <a:buNone/>
              <a:defRPr/>
            </a:pPr>
            <a:r>
              <a:rPr lang="ru-RU" sz="1800" dirty="0"/>
              <a:t>Имеются краткосрочные курсы и программы подготовки магистров и докторов наук.</a:t>
            </a:r>
          </a:p>
          <a:p>
            <a:pPr marL="0" indent="357188" algn="just" eaLnBrk="1" hangingPunct="1">
              <a:buFontTx/>
              <a:buNone/>
              <a:defRPr/>
            </a:pPr>
            <a:r>
              <a:rPr lang="ru-RU" sz="1800" dirty="0"/>
              <a:t>В обучении и стажировке специалистов в области космических исследований, геоинформационных технологий, технологического образования и т.д.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44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2214563"/>
            <a:ext cx="279082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714875"/>
            <a:ext cx="27908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0"/>
            <a:ext cx="9144001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</a:rPr>
              <a:t>МЕЖДУНАРОДНАЯ АССОЦИАЦИЯ ИНЖЕНЕРОВ ПО СЕЙСМОСТОЙКОМУ СТРОИТЕЛЬСТВУ (</a:t>
            </a:r>
            <a:r>
              <a:rPr lang="en-US" sz="2400" b="1" dirty="0">
                <a:solidFill>
                  <a:srgbClr val="FF0000"/>
                </a:solidFill>
              </a:rPr>
              <a:t>EERI</a:t>
            </a:r>
            <a:r>
              <a:rPr lang="ru-RU" sz="2400" b="1" dirty="0">
                <a:solidFill>
                  <a:srgbClr val="FF0000"/>
                </a:solidFill>
              </a:rPr>
              <a:t>, США)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6624638" cy="3155950"/>
          </a:xfrm>
        </p:spPr>
        <p:txBody>
          <a:bodyPr/>
          <a:lstStyle/>
          <a:p>
            <a:pPr marL="0" indent="355600" algn="just" eaLnBrk="1" hangingPunct="1">
              <a:lnSpc>
                <a:spcPct val="80000"/>
              </a:lnSpc>
              <a:buFontTx/>
              <a:buNone/>
            </a:pPr>
            <a:r>
              <a:rPr lang="ru-RU" altLang="en-US" sz="1800"/>
              <a:t>Сотрудники университета являются действующими членами Ассоциации и получают </a:t>
            </a:r>
          </a:p>
          <a:p>
            <a:pPr marL="0" indent="355600" algn="just" eaLnBrk="1" hangingPunct="1">
              <a:lnSpc>
                <a:spcPct val="80000"/>
              </a:lnSpc>
              <a:buFontTx/>
              <a:buChar char="-"/>
            </a:pPr>
            <a:r>
              <a:rPr lang="ru-RU" altLang="en-US" sz="1800" i="1"/>
              <a:t>широкий круг электронных информационных материалов в области сейсмостойкого строительства мира, в том числе журналы </a:t>
            </a:r>
            <a:r>
              <a:rPr lang="en-US" altLang="en-US" sz="1800" i="1"/>
              <a:t>Newsletter</a:t>
            </a:r>
            <a:r>
              <a:rPr lang="ru-RU" altLang="en-US" sz="1800" i="1"/>
              <a:t> и </a:t>
            </a:r>
            <a:r>
              <a:rPr lang="en-US" altLang="en-US" sz="1800" i="1"/>
              <a:t>Earthquake Spectra</a:t>
            </a:r>
            <a:r>
              <a:rPr lang="ru-RU" altLang="en-US" sz="1800" i="1"/>
              <a:t>, отчеты научно-исследовательских работ по предотвращению, анализу, мониторингу, последствиям техногенных и природных катастроф,</a:t>
            </a:r>
          </a:p>
          <a:p>
            <a:pPr marL="0" indent="355600" algn="just" eaLnBrk="1" hangingPunct="1">
              <a:lnSpc>
                <a:spcPct val="80000"/>
              </a:lnSpc>
              <a:buFontTx/>
              <a:buChar char="-"/>
            </a:pPr>
            <a:r>
              <a:rPr lang="ru-RU" altLang="en-US" sz="1800" i="1"/>
              <a:t>льготные условия при участии в зарубежных конференциях, проводимых </a:t>
            </a:r>
            <a:r>
              <a:rPr lang="en-US" altLang="en-US" sz="1800" i="1"/>
              <a:t>EERI</a:t>
            </a:r>
            <a:r>
              <a:rPr lang="ru-RU" altLang="en-US" sz="1800" i="1"/>
              <a:t>,</a:t>
            </a:r>
          </a:p>
          <a:p>
            <a:pPr marL="0" indent="355600" algn="just" eaLnBrk="1" hangingPunct="1">
              <a:lnSpc>
                <a:spcPct val="80000"/>
              </a:lnSpc>
              <a:buFontTx/>
              <a:buChar char="-"/>
            </a:pPr>
            <a:r>
              <a:rPr lang="ru-RU" altLang="en-US" sz="1800" i="1"/>
              <a:t>возможность публикации статей в ведущих журналах мира.</a:t>
            </a:r>
          </a:p>
          <a:p>
            <a:pPr marL="0" indent="355600" algn="just" eaLnBrk="1" hangingPunct="1">
              <a:lnSpc>
                <a:spcPct val="80000"/>
              </a:lnSpc>
              <a:buFontTx/>
              <a:buNone/>
            </a:pPr>
            <a:endParaRPr lang="ru-RU" altLang="en-US" sz="1800" i="1"/>
          </a:p>
          <a:p>
            <a:pPr marL="0" indent="355600" algn="just" eaLnBrk="1" hangingPunct="1">
              <a:lnSpc>
                <a:spcPct val="80000"/>
              </a:lnSpc>
              <a:buFontTx/>
              <a:buNone/>
            </a:pPr>
            <a:r>
              <a:rPr lang="ru-RU" altLang="en-US" sz="1800"/>
              <a:t>Сотрудник университета участвовал в разработке Всемирной энциклопедии конструктивных схем жилых зданий всего мира (</a:t>
            </a:r>
            <a:r>
              <a:rPr lang="en-US" altLang="en-US" sz="1800"/>
              <a:t>WHE</a:t>
            </a:r>
            <a:r>
              <a:rPr lang="ru-RU" altLang="en-US" sz="1800"/>
              <a:t>).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9188"/>
            <a:ext cx="241141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932363"/>
            <a:ext cx="2468562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929188"/>
            <a:ext cx="25193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3289300"/>
            <a:ext cx="2166937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628775"/>
            <a:ext cx="2195512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НИБ-11\Desktop\Сиань Китай\Сиань фото\phoca_thumb_l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0075"/>
            <a:ext cx="4708525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C:\Users\НИБ-11\Desktop\Сиань Китай\Сиань фото\phoca_thumb_l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4395788"/>
            <a:ext cx="4319587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33338" y="0"/>
            <a:ext cx="9144001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b="1" dirty="0"/>
              <a:t>АЛЬЯНС УНИВЕРСИТЕТОВ МИРОВОГО КЛАССА «НОВАЯ ШЕЛКОВАЯ ПУТЬ»</a:t>
            </a:r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277813" y="836613"/>
            <a:ext cx="878522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en-US" sz="2400"/>
              <a:t>        С 22 по 25 мая 2015 года делегация МУИТ приняли участие в Церемонии открытия Университетского Альянса Нового Шелкового Пути, подписан  Меморандум о сотрудничестве между Сианьским Транспортным Университетом и Международным Университетом Инновационных Технологий</a:t>
            </a:r>
          </a:p>
          <a:p>
            <a:pPr algn="just"/>
            <a:r>
              <a:rPr lang="ru-RU" altLang="en-US" sz="2400"/>
              <a:t>         4 декабря 2015 года создано представительство Международного кыргызско-китайского института «Новая шелковая путь» (институт при КГУСТА им. Н.Исанова).</a:t>
            </a:r>
            <a:endParaRPr lang="ru-RU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61975"/>
          </a:xfrm>
        </p:spPr>
        <p:txBody>
          <a:bodyPr/>
          <a:lstStyle/>
          <a:p>
            <a:pPr eaLnBrk="1" hangingPunct="1"/>
            <a:r>
              <a:rPr lang="ru-RU" altLang="en-US" sz="2800" b="1">
                <a:solidFill>
                  <a:srgbClr val="FF0000"/>
                </a:solidFill>
              </a:rPr>
              <a:t>ГЛОБАЛЬНАЯ МОДЕЛЬ ЗЕМЛЕТРЯСЕНИЯ </a:t>
            </a:r>
            <a:r>
              <a:rPr lang="en-US" altLang="en-US" sz="2800" b="1">
                <a:solidFill>
                  <a:srgbClr val="FF0000"/>
                </a:solidFill>
              </a:rPr>
              <a:t>(GEM)</a:t>
            </a:r>
            <a:endParaRPr lang="ru-RU" altLang="en-US" sz="2800" b="1">
              <a:solidFill>
                <a:srgbClr val="FF0000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92463" y="836613"/>
            <a:ext cx="5627687" cy="4032250"/>
          </a:xfrm>
        </p:spPr>
        <p:txBody>
          <a:bodyPr/>
          <a:lstStyle/>
          <a:p>
            <a:pPr marL="0" indent="355600" algn="just" eaLnBrk="1" hangingPunct="1">
              <a:lnSpc>
                <a:spcPct val="80000"/>
              </a:lnSpc>
              <a:buFontTx/>
              <a:buNone/>
            </a:pPr>
            <a:r>
              <a:rPr lang="ru-RU" altLang="en-US" sz="2200"/>
              <a:t>Инженеры-исследователи в области сейсмического риска разрабатывали Глобальную Модель Землетрясения.</a:t>
            </a:r>
          </a:p>
          <a:p>
            <a:pPr marL="0" indent="355600" algn="just" eaLnBrk="1" hangingPunct="1">
              <a:lnSpc>
                <a:spcPct val="80000"/>
              </a:lnSpc>
              <a:buFontTx/>
              <a:buNone/>
            </a:pPr>
            <a:r>
              <a:rPr lang="ru-RU" altLang="en-US" sz="2200"/>
              <a:t>МУИТ являлся координатором в оценке сейсмической уязвимости зданий на территории Кыргызской Республики в рамках проекта Модель Землетрясения Центральной Азии </a:t>
            </a:r>
            <a:r>
              <a:rPr lang="en-US" altLang="en-US" sz="2200"/>
              <a:t>GEM</a:t>
            </a:r>
            <a:r>
              <a:rPr lang="ru-RU" altLang="en-US" sz="2200"/>
              <a:t>.</a:t>
            </a:r>
          </a:p>
          <a:p>
            <a:pPr marL="0" indent="355600" algn="just" eaLnBrk="1" hangingPunct="1">
              <a:lnSpc>
                <a:spcPct val="80000"/>
              </a:lnSpc>
              <a:buFontTx/>
              <a:buNone/>
            </a:pPr>
            <a:r>
              <a:rPr lang="ru-RU" altLang="en-US" sz="2200"/>
              <a:t>В проекте принимали активное участие студенты университета.</a:t>
            </a:r>
          </a:p>
          <a:p>
            <a:pPr marL="0" indent="355600" algn="just" eaLnBrk="1" hangingPunct="1">
              <a:lnSpc>
                <a:spcPct val="80000"/>
              </a:lnSpc>
              <a:buFontTx/>
              <a:buNone/>
            </a:pPr>
            <a:r>
              <a:rPr lang="ru-RU" altLang="en-US" sz="2200"/>
              <a:t>Имеются зарубежные публикации в ведущем журнале «Динамика грунта и сейсмостойкое строительство» (</a:t>
            </a:r>
            <a:r>
              <a:rPr lang="en-US" altLang="en-US" sz="2200"/>
              <a:t>Soil Dynamics and Earthquake Engineering</a:t>
            </a:r>
            <a:r>
              <a:rPr lang="ru-RU" altLang="en-US" sz="2200"/>
              <a:t>, 2010, 2011</a:t>
            </a:r>
            <a:r>
              <a:rPr lang="en-US" altLang="en-US" sz="2200"/>
              <a:t>)</a:t>
            </a:r>
            <a:r>
              <a:rPr lang="ru-RU" altLang="en-US" sz="2200"/>
              <a:t>.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29876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87925"/>
            <a:ext cx="410527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5006975"/>
            <a:ext cx="241935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933950"/>
            <a:ext cx="20732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175"/>
            <a:ext cx="29876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9825"/>
            <a:ext cx="2987675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7"/>
          <a:stretch>
            <a:fillRect/>
          </a:stretch>
        </p:blipFill>
        <p:spPr bwMode="auto">
          <a:xfrm>
            <a:off x="0" y="1511300"/>
            <a:ext cx="3473450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8961"/>
          <a:stretch>
            <a:fillRect/>
          </a:stretch>
        </p:blipFill>
        <p:spPr bwMode="auto">
          <a:xfrm>
            <a:off x="3473450" y="1401763"/>
            <a:ext cx="291941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1401763"/>
            <a:ext cx="2978150" cy="39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7325"/>
            <a:ext cx="8748713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4030662" y="6006307"/>
            <a:ext cx="5113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en-US" sz="2400"/>
              <a:t>Лаборатория КГТУ им. И. Раззакова</a:t>
            </a:r>
            <a:endParaRPr lang="ru-RU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589213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Рисунок 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1"/>
          <a:stretch>
            <a:fillRect/>
          </a:stretch>
        </p:blipFill>
        <p:spPr bwMode="auto">
          <a:xfrm>
            <a:off x="2703513" y="0"/>
            <a:ext cx="3017837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Прямоугольник 1"/>
          <p:cNvSpPr>
            <a:spLocks noChangeArrowheads="1"/>
          </p:cNvSpPr>
          <p:nvPr/>
        </p:nvSpPr>
        <p:spPr bwMode="auto">
          <a:xfrm>
            <a:off x="608013" y="3543300"/>
            <a:ext cx="4500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/>
              <a:t>Станция технической диагностики СТД 2060</a:t>
            </a:r>
          </a:p>
        </p:txBody>
      </p:sp>
      <p:pic>
        <p:nvPicPr>
          <p:cNvPr id="53253" name="Рисунок 1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 r="5370"/>
          <a:stretch>
            <a:fillRect/>
          </a:stretch>
        </p:blipFill>
        <p:spPr bwMode="auto">
          <a:xfrm>
            <a:off x="5794375" y="0"/>
            <a:ext cx="334962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3908425"/>
            <a:ext cx="3897312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908425"/>
            <a:ext cx="3863975" cy="235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940425" y="6329363"/>
            <a:ext cx="23241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kern="0" dirty="0">
                <a:solidFill>
                  <a:prstClr val="black"/>
                </a:solidFill>
              </a:rPr>
              <a:t>Вибрация по осям </a:t>
            </a:r>
            <a:r>
              <a:rPr lang="en-US" sz="1800" kern="0" dirty="0">
                <a:solidFill>
                  <a:prstClr val="black"/>
                </a:solidFill>
              </a:rPr>
              <a:t>Y</a:t>
            </a:r>
            <a:r>
              <a:rPr lang="ru-RU" sz="1800" kern="0" dirty="0">
                <a:solidFill>
                  <a:prstClr val="black"/>
                </a:solidFill>
              </a:rPr>
              <a:t>-</a:t>
            </a:r>
            <a:r>
              <a:rPr lang="en-US" sz="1800" kern="0" dirty="0">
                <a:solidFill>
                  <a:prstClr val="black"/>
                </a:solidFill>
              </a:rPr>
              <a:t>Z</a:t>
            </a:r>
            <a:endParaRPr lang="ru-RU" sz="1800" kern="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79550" y="6391275"/>
            <a:ext cx="2446338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Вибрация по осям </a:t>
            </a: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ru-RU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427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18A395-2763-49FF-B851-48B32F674100}" type="slidenum">
              <a:rPr lang="ru-RU" altLang="en-US" sz="1400" smtClean="0">
                <a:solidFill>
                  <a:srgbClr val="000000"/>
                </a:solidFill>
              </a:rPr>
              <a:pPr/>
              <a:t>39</a:t>
            </a:fld>
            <a:endParaRPr lang="ru-RU" altLang="en-US" sz="1400">
              <a:solidFill>
                <a:srgbClr val="000000"/>
              </a:solidFill>
            </a:endParaRPr>
          </a:p>
        </p:txBody>
      </p:sp>
      <p:pic>
        <p:nvPicPr>
          <p:cNvPr id="54277" name="Picture 2" descr="D:\MUIT\Строительство\Отчет_2015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4360863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3" descr="D:\MUIT\Строительство\Отчет_2015\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5888"/>
            <a:ext cx="4359275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4" descr="D:\MUIT\Строительство\Отчет_2015\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292600"/>
            <a:ext cx="4559301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5" descr="D:\MUIT\Строительство\Отчет_2015\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63875"/>
            <a:ext cx="52197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>
                <a:solidFill>
                  <a:srgbClr val="FF0000"/>
                </a:solidFill>
              </a:rPr>
              <a:t>РЕФОРМЫ В СИСТЕМЕ ОБРАЗОВАНИЯ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/>
              <a:t>Подписание Великой Хартии университетов и присоединение к Болонскому соглашению, 2010-11гг.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/>
              <a:t>С 2012 года Кыргызская Республика перешла на двухуровневую систему высшего образования, которая дает возможность получения степени бакалавра (240 кредитов), магистра (120 кредитов) и специалиста (5 лет обучения, ряд медицинских, инженерных специальностей и специальностей, связанных с творчеством).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/>
              <a:t>Деятельность профессиональных образовательных организаций всех уровней требует наличия лицензии на все реализуемые программы обучения.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/>
              <a:t>Право выдавать диплом государственного образца имеют профессиональные образовательные организации, прошедшие аттестацию, а с 2016 года - аккредитацию.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 сотрудничество с </a:t>
            </a:r>
            <a:r>
              <a:rPr lang="en-US" altLang="en-US"/>
              <a:t>IEK</a:t>
            </a:r>
            <a:endParaRPr lang="ru-RU" altLang="en-US"/>
          </a:p>
        </p:txBody>
      </p:sp>
      <p:sp>
        <p:nvSpPr>
          <p:cNvPr id="5529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80487AF-0173-40D7-90BC-CDB15FAA5EF5}" type="slidenum">
              <a:rPr lang="ru-RU" altLang="en-US" sz="1400" smtClean="0">
                <a:solidFill>
                  <a:srgbClr val="000000"/>
                </a:solidFill>
              </a:rPr>
              <a:pPr/>
              <a:t>40</a:t>
            </a:fld>
            <a:endParaRPr lang="ru-RU" altLang="en-US" sz="1400">
              <a:solidFill>
                <a:srgbClr val="000000"/>
              </a:solidFill>
            </a:endParaRPr>
          </a:p>
        </p:txBody>
      </p:sp>
      <p:sp>
        <p:nvSpPr>
          <p:cNvPr id="5530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ru-RU" altLang="en-US"/>
              <a:t>Группа компаний </a:t>
            </a:r>
            <a:r>
              <a:rPr lang="en-US" altLang="en-US"/>
              <a:t>IEK (</a:t>
            </a:r>
            <a:r>
              <a:rPr lang="ru-RU" altLang="en-US"/>
              <a:t>Интерэлектрокомплект</a:t>
            </a:r>
            <a:r>
              <a:rPr lang="en-US" altLang="en-US"/>
              <a:t>)</a:t>
            </a:r>
            <a:r>
              <a:rPr lang="ru-RU" altLang="en-US"/>
              <a:t> – мировой бренд России по выпуску электротехнической продукции, объединяет  компаний-производителей электротехнической продукции</a:t>
            </a:r>
          </a:p>
          <a:p>
            <a:pPr marL="0" indent="0">
              <a:buFontTx/>
              <a:buNone/>
            </a:pPr>
            <a:r>
              <a:rPr lang="ru-RU" altLang="en-US"/>
              <a:t>Создана совместная лаборатория по сборке продукции (электрощитов, светодиодных ламп и т.д.)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928100" cy="1143000"/>
          </a:xfrm>
        </p:spPr>
        <p:txBody>
          <a:bodyPr/>
          <a:lstStyle/>
          <a:p>
            <a:r>
              <a:rPr lang="ru-RU" altLang="en-US" sz="3200" b="1"/>
              <a:t>Внедрение новых информационных технологий в разные сферы деятельности человека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68" b="51601"/>
          <a:stretch>
            <a:fillRect/>
          </a:stretch>
        </p:blipFill>
        <p:spPr bwMode="auto">
          <a:xfrm>
            <a:off x="-23813" y="2655888"/>
            <a:ext cx="5819776" cy="386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Прямоугольник 2"/>
          <p:cNvSpPr>
            <a:spLocks noChangeArrowheads="1"/>
          </p:cNvSpPr>
          <p:nvPr/>
        </p:nvSpPr>
        <p:spPr bwMode="auto">
          <a:xfrm>
            <a:off x="2339975" y="1341438"/>
            <a:ext cx="6372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400"/>
              <a:t>Работы преподавателей и студентов Студенческого инновационного центра кафедры «Информационные технологии»</a:t>
            </a:r>
          </a:p>
        </p:txBody>
      </p:sp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33825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r>
              <a:rPr lang="ru-RU" altLang="en-US" sz="3200" b="1"/>
              <a:t>Инновационные методы технологии</a:t>
            </a:r>
            <a:br>
              <a:rPr lang="ru-RU" altLang="en-US" sz="3200" b="1"/>
            </a:br>
            <a:r>
              <a:rPr lang="ru-RU" altLang="en-US" sz="3200" b="1"/>
              <a:t>и конструировании швейных изделий</a:t>
            </a:r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580C246-43DE-488A-9B6E-0E0B04E71E48}" type="slidenum">
              <a:rPr lang="ru-RU" altLang="en-US" sz="1400" smtClean="0">
                <a:solidFill>
                  <a:srgbClr val="000000"/>
                </a:solidFill>
              </a:rPr>
              <a:pPr/>
              <a:t>42</a:t>
            </a:fld>
            <a:endParaRPr lang="ru-RU" altLang="en-US" sz="1400">
              <a:solidFill>
                <a:srgbClr val="000000"/>
              </a:solidFill>
            </a:endParaRPr>
          </a:p>
        </p:txBody>
      </p:sp>
      <p:pic>
        <p:nvPicPr>
          <p:cNvPr id="58372" name="Picture 2" descr="F:\МУИТ\ИНФ о МУИТ\фото\IMG_16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r="51575"/>
          <a:stretch>
            <a:fillRect/>
          </a:stretch>
        </p:blipFill>
        <p:spPr bwMode="auto">
          <a:xfrm>
            <a:off x="179388" y="1189038"/>
            <a:ext cx="3868737" cy="56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3" descr="F:\МУИТ\ИНФ о МУИТ\фото\IMG_16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3668713"/>
            <a:ext cx="4716463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4" descr="F:\МУИТ\ИНФ о МУИТ\фото\IMG_16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6"/>
          <a:stretch>
            <a:fillRect/>
          </a:stretch>
        </p:blipFill>
        <p:spPr bwMode="auto">
          <a:xfrm>
            <a:off x="4284663" y="1196975"/>
            <a:ext cx="46799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468313" y="1916113"/>
            <a:ext cx="8229600" cy="1143000"/>
          </a:xfrm>
        </p:spPr>
        <p:txBody>
          <a:bodyPr/>
          <a:lstStyle/>
          <a:p>
            <a:r>
              <a:rPr lang="ru-RU" altLang="en-US"/>
              <a:t>Спасибо за внимание!</a:t>
            </a:r>
          </a:p>
        </p:txBody>
      </p:sp>
      <p:sp>
        <p:nvSpPr>
          <p:cNvPr id="8192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6C0BD2-5316-4630-91B2-245275996F54}" type="slidenum">
              <a:rPr lang="ru-RU" altLang="en-US" sz="1400" smtClean="0">
                <a:solidFill>
                  <a:srgbClr val="000000"/>
                </a:solidFill>
              </a:rPr>
              <a:pPr/>
              <a:t>43</a:t>
            </a:fld>
            <a:endParaRPr lang="ru-RU" altLang="en-US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>
                <a:solidFill>
                  <a:srgbClr val="FF0000"/>
                </a:solidFill>
              </a:rPr>
              <a:t>АККРЕДИТАЦИЯ В КЫРГЫЗСТАНЕ</a:t>
            </a:r>
            <a:r>
              <a:rPr lang="ru-RU" altLang="ru-RU" sz="2800"/>
              <a:t/>
            </a:r>
            <a:br>
              <a:rPr lang="ru-RU" altLang="ru-RU" sz="2800"/>
            </a:br>
            <a:r>
              <a:rPr lang="ru-RU" altLang="ru-RU" sz="2800" i="1"/>
              <a:t>предыстория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975" cy="5068888"/>
          </a:xfrm>
        </p:spPr>
        <p:txBody>
          <a:bodyPr/>
          <a:lstStyle/>
          <a:p>
            <a:pPr eaLnBrk="1" hangingPunct="1"/>
            <a:r>
              <a:rPr lang="ru-RU" altLang="ru-RU" sz="2400"/>
              <a:t>В «Концепции народного образования Республики Кыргызстан» (</a:t>
            </a:r>
            <a:r>
              <a:rPr lang="ru-RU" altLang="en-US" sz="2400"/>
              <a:t>опубликована в газете «Мугалимдер газетасы» №4(9610) </a:t>
            </a:r>
            <a:r>
              <a:rPr lang="ru-RU" altLang="ru-RU" sz="2400"/>
              <a:t>от 31.01.1992) как один из 11 основных принципов, установлены:</a:t>
            </a:r>
          </a:p>
          <a:p>
            <a:pPr lvl="1" eaLnBrk="1" hangingPunct="1"/>
            <a:r>
              <a:rPr lang="ru-RU" altLang="ru-RU" sz="1800"/>
              <a:t>достижение высокого качества образования, аттестация (аккредитация) учреждений образования;</a:t>
            </a:r>
          </a:p>
          <a:p>
            <a:pPr eaLnBrk="1" hangingPunct="1"/>
            <a:r>
              <a:rPr lang="ru-RU" altLang="ru-RU" sz="2400"/>
              <a:t>В Законе Республики Кыргызстан «Об образовании» от 16.12.1992г.</a:t>
            </a:r>
          </a:p>
          <a:p>
            <a:pPr lvl="1" eaLnBrk="1" hangingPunct="1"/>
            <a:r>
              <a:rPr lang="ru-RU" altLang="ru-RU" sz="1800">
                <a:solidFill>
                  <a:srgbClr val="2B2B2B"/>
                </a:solidFill>
              </a:rPr>
              <a:t>Государственный статус и компетенция учреждений образования в зависимости от уровня и направления реализуемых ими образовательных программ устанавливаются при его аттестации (лицензировании) или аккредитации. Учреждения образования, вне зависимости от их форм и типов, обладают самостоятельностью в своей деятельности в пределах, предоставленных им при аттестации и аккредитации (из статьи 33).</a:t>
            </a:r>
            <a:endParaRPr lang="ru-RU" altLang="ru-RU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altLang="ru-RU" sz="2800" b="1">
                <a:solidFill>
                  <a:srgbClr val="FF0000"/>
                </a:solidFill>
              </a:rPr>
              <a:t>МЕЖДУНАРОДНЫЕ ПРОЕКТЫ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616575"/>
          </a:xfrm>
        </p:spPr>
        <p:txBody>
          <a:bodyPr/>
          <a:lstStyle/>
          <a:p>
            <a:pPr eaLnBrk="1" hangingPunct="1"/>
            <a:r>
              <a:rPr lang="ru-RU" altLang="ru-RU" sz="2000"/>
              <a:t>программа </a:t>
            </a:r>
            <a:r>
              <a:rPr lang="en-US" altLang="ru-RU" sz="2000"/>
              <a:t>GIZ </a:t>
            </a:r>
            <a:r>
              <a:rPr lang="ru-RU" altLang="ru-RU" sz="2000"/>
              <a:t>«Профтехобразование и содействие занятости»,</a:t>
            </a:r>
            <a:r>
              <a:rPr lang="en-US" altLang="ru-RU" sz="2000"/>
              <a:t> </a:t>
            </a:r>
            <a:r>
              <a:rPr lang="ru-RU" altLang="ru-RU" sz="2000"/>
              <a:t>проекты </a:t>
            </a:r>
            <a:r>
              <a:rPr lang="en-US" altLang="ru-RU" sz="2000"/>
              <a:t>TEMPUS</a:t>
            </a:r>
            <a:r>
              <a:rPr lang="ru-RU" altLang="ru-RU" sz="2000"/>
              <a:t> ЕС: -</a:t>
            </a:r>
            <a:r>
              <a:rPr lang="en-US" altLang="ru-RU" sz="2000"/>
              <a:t> CANQA, QUEECA</a:t>
            </a:r>
            <a:r>
              <a:rPr lang="ru-RU" altLang="ru-RU" sz="2000"/>
              <a:t> и другие направлены на внедрение системы независимой аккредитации в КР;</a:t>
            </a:r>
          </a:p>
          <a:p>
            <a:pPr eaLnBrk="1" hangingPunct="1"/>
            <a:r>
              <a:rPr lang="ru-RU" altLang="ru-RU" sz="2000"/>
              <a:t>Подписано Соглашение о пилотном внедрении рабочей модели аккредитации и обеспечения качества учреждений и программ профессионального образования, ориентированной на международные стандарты (2010г.), между:</a:t>
            </a:r>
          </a:p>
          <a:p>
            <a:pPr lvl="1" eaLnBrk="1" hangingPunct="1"/>
            <a:r>
              <a:rPr lang="ru-RU" altLang="ru-RU" sz="1600"/>
              <a:t>Программой GIZ «Профтехобразование и содействие занятости»,</a:t>
            </a:r>
          </a:p>
          <a:p>
            <a:pPr lvl="1" eaLnBrk="1" hangingPunct="1"/>
            <a:r>
              <a:rPr lang="ru-RU" altLang="ru-RU" sz="1600"/>
              <a:t>Министерством образования и науки КР,</a:t>
            </a:r>
          </a:p>
          <a:p>
            <a:pPr lvl="1" eaLnBrk="1" hangingPunct="1"/>
            <a:r>
              <a:rPr lang="ru-RU" altLang="ru-RU" sz="1600"/>
              <a:t>Агентство по профессионально-техническому образованию;</a:t>
            </a:r>
          </a:p>
          <a:p>
            <a:pPr lvl="1" eaLnBrk="1" hangingPunct="1"/>
            <a:r>
              <a:rPr lang="ru-RU" altLang="ru-RU" sz="1600"/>
              <a:t>Торгово-промышленной палатой КР;</a:t>
            </a:r>
          </a:p>
          <a:p>
            <a:pPr lvl="1" eaLnBrk="1" hangingPunct="1"/>
            <a:r>
              <a:rPr lang="ru-RU" altLang="ru-RU" sz="1600"/>
              <a:t>Международным Деловым Советом;</a:t>
            </a:r>
          </a:p>
          <a:p>
            <a:pPr lvl="1" eaLnBrk="1" hangingPunct="1"/>
            <a:r>
              <a:rPr lang="ru-RU" altLang="ru-RU" sz="1600"/>
              <a:t>Ассоциацией легкой промышленности;</a:t>
            </a:r>
          </a:p>
          <a:p>
            <a:pPr lvl="1" eaLnBrk="1" hangingPunct="1"/>
            <a:r>
              <a:rPr lang="ru-RU" altLang="ru-RU" sz="1600"/>
              <a:t>Союзом предпринимателей Кыргызстана;</a:t>
            </a:r>
          </a:p>
          <a:p>
            <a:pPr lvl="1" eaLnBrk="1" hangingPunct="1"/>
            <a:r>
              <a:rPr lang="ru-RU" altLang="ru-RU" sz="1600"/>
              <a:t>Федерацией профсоюзов Кыргызстана;</a:t>
            </a:r>
          </a:p>
          <a:p>
            <a:pPr lvl="1" eaLnBrk="1" hangingPunct="1"/>
            <a:r>
              <a:rPr lang="ru-RU" altLang="ru-RU" sz="1600"/>
              <a:t>Ассоциацией учреждений образования </a:t>
            </a:r>
            <a:r>
              <a:rPr lang="de-DE" altLang="ru-RU" sz="1600"/>
              <a:t>EdNet</a:t>
            </a:r>
            <a:r>
              <a:rPr lang="ru-RU" altLang="ru-RU" sz="1600"/>
              <a:t>.</a:t>
            </a:r>
          </a:p>
          <a:p>
            <a:pPr eaLnBrk="1" hangingPunct="1"/>
            <a:endParaRPr lang="ru-RU" altLang="ru-RU"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964613" cy="922337"/>
          </a:xfrm>
        </p:spPr>
        <p:txBody>
          <a:bodyPr/>
          <a:lstStyle/>
          <a:p>
            <a:pPr eaLnBrk="1" hangingPunct="1"/>
            <a:r>
              <a:rPr lang="ru-RU" altLang="ru-RU" sz="2800" b="1">
                <a:solidFill>
                  <a:srgbClr val="FF0000"/>
                </a:solidFill>
              </a:rPr>
              <a:t>РЕЗУЛЬТАТЫ МЕЖДУНАРОДНЫХ ПРОЕКТОВ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184775"/>
          </a:xfrm>
        </p:spPr>
        <p:txBody>
          <a:bodyPr/>
          <a:lstStyle/>
          <a:p>
            <a:pPr eaLnBrk="1" hangingPunct="1"/>
            <a:r>
              <a:rPr lang="ru-RU" altLang="ru-RU" sz="2800"/>
              <a:t>проведено большое число семинаров, тренингов и конференций по независимой аккредитации;</a:t>
            </a:r>
          </a:p>
          <a:p>
            <a:pPr eaLnBrk="1" hangingPunct="1"/>
            <a:r>
              <a:rPr lang="ru-RU" altLang="ru-RU" sz="2800"/>
              <a:t>пилотная аккредитация 5 университетов;</a:t>
            </a:r>
          </a:p>
          <a:p>
            <a:pPr eaLnBrk="1" hangingPunct="1"/>
            <a:r>
              <a:rPr lang="ru-RU" altLang="ru-RU" sz="2800"/>
              <a:t>пилотная аккредитация 28 профессиональных лицеев и колледжей;</a:t>
            </a:r>
          </a:p>
          <a:p>
            <a:pPr eaLnBrk="1" hangingPunct="1"/>
            <a:r>
              <a:rPr lang="ru-RU" altLang="ru-RU" sz="2800"/>
              <a:t>создана нормативная и методическая база для независимой аккредитации;</a:t>
            </a:r>
          </a:p>
          <a:p>
            <a:pPr eaLnBrk="1" hangingPunct="1"/>
            <a:r>
              <a:rPr lang="ru-RU" altLang="ru-RU" sz="2800"/>
              <a:t>обучено более 100 экспертов по независимой аккредитации.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036050" cy="777875"/>
          </a:xfrm>
        </p:spPr>
        <p:txBody>
          <a:bodyPr/>
          <a:lstStyle/>
          <a:p>
            <a:pPr eaLnBrk="1" hangingPunct="1"/>
            <a:r>
              <a:rPr lang="ru-RU" altLang="ru-RU" sz="2800" b="1">
                <a:solidFill>
                  <a:srgbClr val="FF0000"/>
                </a:solidFill>
              </a:rPr>
              <a:t>РЕЗУЛЬТАТЫ МЕЖДУНАРОДНЫХ ПРОЕКТОВ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507413" cy="52562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/>
              <a:t>приняты поправки в Закон КР «Об образовании» по введению независимой аккредитации;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/>
              <a:t>приняты 4 постановления Правительства КР для введения независимой аккредитации;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/>
              <a:t>создано </a:t>
            </a:r>
            <a:r>
              <a:rPr lang="ru-RU" altLang="ru-RU">
                <a:solidFill>
                  <a:srgbClr val="FF0000"/>
                </a:solidFill>
              </a:rPr>
              <a:t>Агентство по аккредитации образовательных программ и организаций </a:t>
            </a:r>
            <a:r>
              <a:rPr lang="ru-RU" altLang="ru-RU"/>
              <a:t>(результат Программы </a:t>
            </a:r>
            <a:r>
              <a:rPr lang="en-US" altLang="ru-RU"/>
              <a:t>GIZ</a:t>
            </a:r>
            <a:r>
              <a:rPr lang="ru-RU" altLang="ru-RU"/>
              <a:t>);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/>
              <a:t>создано </a:t>
            </a:r>
            <a:r>
              <a:rPr lang="ru-RU" altLang="ru-RU">
                <a:solidFill>
                  <a:srgbClr val="FF0000"/>
                </a:solidFill>
              </a:rPr>
              <a:t>Аккредитационное агентство</a:t>
            </a:r>
            <a:r>
              <a:rPr lang="en-US" altLang="ru-RU">
                <a:solidFill>
                  <a:srgbClr val="FF0000"/>
                </a:solidFill>
              </a:rPr>
              <a:t> EdNet</a:t>
            </a:r>
            <a:r>
              <a:rPr lang="ru-RU" altLang="ru-RU"/>
              <a:t> (результат проекта </a:t>
            </a:r>
            <a:r>
              <a:rPr lang="en-US" altLang="ru-RU"/>
              <a:t>QANQA</a:t>
            </a:r>
            <a:r>
              <a:rPr lang="ru-RU" altLang="ru-RU"/>
              <a:t>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975" cy="1143000"/>
          </a:xfrm>
        </p:spPr>
        <p:txBody>
          <a:bodyPr/>
          <a:lstStyle/>
          <a:p>
            <a:pPr eaLnBrk="1" hangingPunct="1"/>
            <a:r>
              <a:rPr lang="ru-RU" altLang="ru-RU" sz="2800" b="1">
                <a:solidFill>
                  <a:srgbClr val="FF0000"/>
                </a:solidFill>
              </a:rPr>
              <a:t>ЗАКОНОДАТЕЛЬНАЯ ОСНОВА ВНЕДРЕНИЯ НЕЗАВИСИМОЙ АККРЕДИТАЦИИ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578850" cy="54403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400"/>
              <a:t>Закон Кыргызской Республики «О внесении изменений в Закон КР «Об образовании» от 6.06.2013 г.</a:t>
            </a:r>
          </a:p>
          <a:p>
            <a:pPr eaLnBrk="1" hangingPunct="1">
              <a:buFontTx/>
              <a:buNone/>
            </a:pPr>
            <a:r>
              <a:rPr lang="ru-RU" altLang="ru-RU" sz="2400"/>
              <a:t> Изменения были внесены в статью 40: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/>
              <a:t>Образовательные организации, прошедшие аккредитацию, имеют право выдавать выпускникам </a:t>
            </a:r>
            <a:r>
              <a:rPr lang="ru-RU" altLang="ru-RU" sz="2400">
                <a:solidFill>
                  <a:srgbClr val="FF0000"/>
                </a:solidFill>
              </a:rPr>
              <a:t>документы государственного </a:t>
            </a:r>
            <a:r>
              <a:rPr lang="ru-RU" altLang="ru-RU" sz="2400"/>
              <a:t>образца </a:t>
            </a:r>
            <a:r>
              <a:rPr lang="ru-RU" altLang="ru-RU" sz="2400">
                <a:solidFill>
                  <a:srgbClr val="FF0000"/>
                </a:solidFill>
              </a:rPr>
              <a:t>или</a:t>
            </a:r>
            <a:r>
              <a:rPr lang="ru-RU" altLang="ru-RU" sz="2400"/>
              <a:t> документы </a:t>
            </a:r>
            <a:r>
              <a:rPr lang="ru-RU" altLang="ru-RU" sz="2400">
                <a:solidFill>
                  <a:srgbClr val="FF0000"/>
                </a:solidFill>
              </a:rPr>
              <a:t>собственного образца </a:t>
            </a:r>
            <a:r>
              <a:rPr lang="ru-RU" altLang="ru-RU" sz="2400"/>
              <a:t>по решению самих образовательных организаций.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/>
              <a:t>Аккредитация образовательных организаций независимо от форм собственности и ведомственной принадлежности осуществляется на основании их письменного заявления сроком на 5 лет </a:t>
            </a:r>
            <a:r>
              <a:rPr lang="ru-RU" altLang="ru-RU" sz="2400">
                <a:solidFill>
                  <a:srgbClr val="FF0000"/>
                </a:solidFill>
              </a:rPr>
              <a:t>аккредитационными агентствами</a:t>
            </a:r>
            <a:r>
              <a:rPr lang="ru-RU" altLang="ru-RU" sz="2400"/>
              <a:t>, деятельность которых была признана в порядке, установленном законодательством Кыргызской Республики.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2514</Words>
  <Application>Microsoft Office PowerPoint</Application>
  <PresentationFormat>Экран (4:3)</PresentationFormat>
  <Paragraphs>297</Paragraphs>
  <Slides>43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Arial</vt:lpstr>
      <vt:lpstr>Book Antiqua</vt:lpstr>
      <vt:lpstr>Calibri</vt:lpstr>
      <vt:lpstr>Source Sans Pro</vt:lpstr>
      <vt:lpstr>Times New Roman</vt:lpstr>
      <vt:lpstr>Work Sans</vt:lpstr>
      <vt:lpstr>Оформление по умолчанию</vt:lpstr>
      <vt:lpstr>Система обеспечения качества образования в Кыргызской Республике</vt:lpstr>
      <vt:lpstr>СИСТЕМА ОБРАЗОВАНИЯ В КЫРГЫЗСКОЙ РЕСПУБЛИКЕ</vt:lpstr>
      <vt:lpstr>КОНТРОЛЬ КАЧЕСТВА ОБРАЗОВАНИЯ В КЫРГЫЗСКОЙ РЕСПУБЛИКЕ</vt:lpstr>
      <vt:lpstr>РЕФОРМЫ В СИСТЕМЕ ОБРАЗОВАНИЯ </vt:lpstr>
      <vt:lpstr>АККРЕДИТАЦИЯ В КЫРГЫЗСТАНЕ предыстория</vt:lpstr>
      <vt:lpstr>МЕЖДУНАРОДНЫЕ ПРОЕКТЫ</vt:lpstr>
      <vt:lpstr>РЕЗУЛЬТАТЫ МЕЖДУНАРОДНЫХ ПРОЕКТОВ</vt:lpstr>
      <vt:lpstr>РЕЗУЛЬТАТЫ МЕЖДУНАРОДНЫХ ПРОЕКТОВ</vt:lpstr>
      <vt:lpstr>ЗАКОНОДАТЕЛЬНАЯ ОСНОВА ВНЕДРЕНИЯ НЕЗАВИСИМОЙ АККРЕДИТАЦИИ</vt:lpstr>
      <vt:lpstr>Презентация PowerPoint</vt:lpstr>
      <vt:lpstr>Презентация PowerPoint</vt:lpstr>
      <vt:lpstr>Подзаконные акты</vt:lpstr>
      <vt:lpstr>Минимальные требования (стандарты аккредитации)</vt:lpstr>
      <vt:lpstr>Минимальные требования (стандарты аккредитации)</vt:lpstr>
      <vt:lpstr>Национальный реестр аккредитационных агентств КР</vt:lpstr>
      <vt:lpstr>НЕОБХОДИМО ПРИЗНАТЬ</vt:lpstr>
      <vt:lpstr>Предстоит аккредитация</vt:lpstr>
      <vt:lpstr>ПОДГОТОВКА К АККРЕДИТАЦИИ</vt:lpstr>
      <vt:lpstr>О МЕЖДУНАРОДНОМ УНИВЕРСИТЕТЕ ИННОВАЦИОННЫХ ТЕХНОЛОГИЙ</vt:lpstr>
      <vt:lpstr>О МЕЖДУНАРОДНОМ УНИВЕРСИТЕТЕ ИННОВАЦИОННЫХ ТЕХНОЛОГИЙ</vt:lpstr>
      <vt:lpstr>О МЕЖДУНАРОДНОМ УНИВЕРСИТЕТЕ ИННОВАЦИОННЫХ ТЕХНОЛОГИЙ</vt:lpstr>
      <vt:lpstr>Презентация PowerPoint</vt:lpstr>
      <vt:lpstr>МАТЕРИАЛЬНО-ТЕХНИЧЕСКАЯ БАЗА </vt:lpstr>
      <vt:lpstr>УНИВЕРСИТЕТСКИЙ КОМПЛЕКС  МУИТ</vt:lpstr>
      <vt:lpstr>СТРУКТУРА   МУИТ</vt:lpstr>
      <vt:lpstr>СТРУКТУРА   МУИТ</vt:lpstr>
      <vt:lpstr>СТРУКТУРА   МУИТ</vt:lpstr>
      <vt:lpstr>СТРУКТУРА   МУИТ</vt:lpstr>
      <vt:lpstr>СТРУКТУРА   МУИТ</vt:lpstr>
      <vt:lpstr>Презентация PowerPoint</vt:lpstr>
      <vt:lpstr>Презентация PowerPoint</vt:lpstr>
      <vt:lpstr>ОБРАЗОВАНИЕ, НАУКА, ПРОИЗВОДСТВО, ИННОВАЦИИ</vt:lpstr>
      <vt:lpstr>ЦЕНТР КОСМИЧЕСКИХ ИССЛЕДОВАНИЙ И ТЕХНОЛОГИЧЕСКОГО ОБРАЗОВАНИЯ СТРАН АЗИИ И ТИХОГО ОКЕАНА</vt:lpstr>
      <vt:lpstr>МЕЖДУНАРОДНАЯ АССОЦИАЦИЯ ИНЖЕНЕРОВ ПО СЕЙСМОСТОЙКОМУ СТРОИТЕЛЬСТВУ (EERI, США)</vt:lpstr>
      <vt:lpstr>Презентация PowerPoint</vt:lpstr>
      <vt:lpstr>ГЛОБАЛЬНАЯ МОДЕЛЬ ЗЕМЛЕТРЯСЕНИЯ (GEM)</vt:lpstr>
      <vt:lpstr>Презентация PowerPoint</vt:lpstr>
      <vt:lpstr>Презентация PowerPoint</vt:lpstr>
      <vt:lpstr>Презентация PowerPoint</vt:lpstr>
      <vt:lpstr> сотрудничество с IEK</vt:lpstr>
      <vt:lpstr>Внедрение новых информационных технологий в разные сферы деятельности человека</vt:lpstr>
      <vt:lpstr>Инновационные методы технологии и конструировании швейных изделий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User</cp:lastModifiedBy>
  <cp:revision>23</cp:revision>
  <dcterms:created xsi:type="dcterms:W3CDTF">2017-12-05T14:43:33Z</dcterms:created>
  <dcterms:modified xsi:type="dcterms:W3CDTF">2017-12-20T09:46:01Z</dcterms:modified>
</cp:coreProperties>
</file>